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28"/>
  </p:notesMasterIdLst>
  <p:sldIdLst>
    <p:sldId id="699" r:id="rId3"/>
    <p:sldId id="1019" r:id="rId4"/>
    <p:sldId id="1020" r:id="rId5"/>
    <p:sldId id="1021" r:id="rId6"/>
    <p:sldId id="1022" r:id="rId7"/>
    <p:sldId id="1023" r:id="rId8"/>
    <p:sldId id="1024" r:id="rId9"/>
    <p:sldId id="1025" r:id="rId10"/>
    <p:sldId id="1026" r:id="rId11"/>
    <p:sldId id="1027" r:id="rId12"/>
    <p:sldId id="1028" r:id="rId13"/>
    <p:sldId id="1029" r:id="rId14"/>
    <p:sldId id="1030" r:id="rId15"/>
    <p:sldId id="1031" r:id="rId16"/>
    <p:sldId id="1032" r:id="rId17"/>
    <p:sldId id="1033" r:id="rId18"/>
    <p:sldId id="1034" r:id="rId19"/>
    <p:sldId id="1035" r:id="rId20"/>
    <p:sldId id="1036" r:id="rId21"/>
    <p:sldId id="1037" r:id="rId22"/>
    <p:sldId id="1038" r:id="rId23"/>
    <p:sldId id="1039" r:id="rId24"/>
    <p:sldId id="1040" r:id="rId25"/>
    <p:sldId id="702" r:id="rId26"/>
    <p:sldId id="679" r:id="rId27"/>
  </p:sldIdLst>
  <p:sldSz cx="12192000" cy="6858000"/>
  <p:notesSz cx="6858000" cy="9144000"/>
  <p:defaultTextStyle>
    <a:defPPr>
      <a:defRPr lang="vi-V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00477"/>
    <a:srgbClr val="2462B0"/>
    <a:srgbClr val="E14A30"/>
    <a:srgbClr val="FDBA14"/>
    <a:srgbClr val="000000"/>
    <a:srgbClr val="D83F3F"/>
    <a:srgbClr val="FFCE33"/>
    <a:srgbClr val="22B1BF"/>
    <a:srgbClr val="499DCC"/>
    <a:srgbClr val="FF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030" autoAdjust="0"/>
    <p:restoredTop sz="86447" autoAdjust="0"/>
  </p:normalViewPr>
  <p:slideViewPr>
    <p:cSldViewPr snapToGrid="0">
      <p:cViewPr>
        <p:scale>
          <a:sx n="83" d="100"/>
          <a:sy n="83" d="100"/>
        </p:scale>
        <p:origin x="-78" y="-60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EA8BF3-28B4-4D29-8143-291BBD75E4ED}" type="datetimeFigureOut">
              <a:rPr lang="vi-VN" smtClean="0"/>
              <a:t>13/03/2020</a:t>
            </a:fld>
            <a:endParaRPr lang="vi-V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vi-V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7BCFDA-27A2-45EC-9890-6B4CDA215AA0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9758225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7BCFDA-27A2-45EC-9890-6B4CDA215AA0}" type="slidenum">
              <a:rPr lang="vi-VN" smtClean="0"/>
              <a:t>1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8313488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B4312BD-C957-47F6-9609-7C3D10866F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86417"/>
          </a:xfrm>
        </p:spPr>
        <p:txBody>
          <a:bodyPr anchor="b"/>
          <a:lstStyle>
            <a:lvl1pPr algn="ctr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6F25837F-8C6B-4F04-9A01-36F9C0777B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90260"/>
            <a:ext cx="9144000" cy="1067540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CA208C0B-8F0E-45AC-8A5F-73E91FFE6A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/>
              <a:t>Bài 1 - Các khái niệm về cơ sở dữ liệu- Mô hình quan hệ thực thể</a:t>
            </a:r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6E09A07F-AF8B-455B-9CF1-96C49D9DF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540FA-0942-482B-9F37-EA3921DFDA04}" type="slidenum">
              <a:rPr lang="vi-VN" smtClean="0"/>
              <a:t>‹#›</a:t>
            </a:fld>
            <a:endParaRPr lang="vi-VN"/>
          </a:p>
        </p:txBody>
      </p:sp>
      <p:sp>
        <p:nvSpPr>
          <p:cNvPr id="19" name="Rectangle 18"/>
          <p:cNvSpPr/>
          <p:nvPr userDrawn="1"/>
        </p:nvSpPr>
        <p:spPr>
          <a:xfrm>
            <a:off x="0" y="-17461"/>
            <a:ext cx="12192000" cy="6211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/>
          <p:cNvPicPr/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-19041"/>
            <a:ext cx="12200878" cy="695325"/>
          </a:xfrm>
          <a:prstGeom prst="rect">
            <a:avLst/>
          </a:prstGeom>
        </p:spPr>
      </p:pic>
      <p:pic>
        <p:nvPicPr>
          <p:cNvPr id="18" name="Picture 17"/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1476" y="147718"/>
            <a:ext cx="2896235" cy="455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6180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5476E83-14A5-4D2B-8BD8-37CA5F407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CD8F40AB-8BDC-4478-9707-A74E879847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A7A20860-B9BF-4AF1-8512-F46CCEB9F9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/>
              <a:t>Bài 1 - Các khái niệm về cơ sở dữ liệu- Mô hình quan hệ thực thể</a:t>
            </a:r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E3CC4875-5E3B-4A11-AE37-35EB7F30E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540FA-0942-482B-9F37-EA3921DFDA04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051534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FD0BEEA7-B126-4372-8699-B148BE7750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1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EF233BDC-705A-47B0-8E6C-FB68332FC4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1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AB63FCCF-8987-4909-99D0-0703AD4FFF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/>
              <a:t>Bài 1 - Các khái niệm về cơ sở dữ liệu- Mô hình quan hệ thực thể</a:t>
            </a:r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4A2C0C29-05BA-42B7-9995-CFE659002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540FA-0942-482B-9F37-EA3921DFDA04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2559234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15258C-0E73-48C3-933C-EA2F505AD491}" type="datetime1">
              <a:rPr lang="vi-VN" smtClean="0">
                <a:solidFill>
                  <a:prstClr val="black">
                    <a:tint val="75000"/>
                  </a:prstClr>
                </a:solidFill>
              </a:rPr>
              <a:t>13/03/2020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>
                <a:solidFill>
                  <a:prstClr val="black">
                    <a:tint val="75000"/>
                  </a:prstClr>
                </a:solidFill>
              </a:rPr>
              <a:t>Bài 1 - Các khái niệm về cơ sở dữ liệu- Mô hình quan hệ thực thể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04AFE-2503-429A-9F6C-BDE447D7132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25767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7A9ED-C2F5-4634-99DA-1F64BC2CCE03}" type="datetime1">
              <a:rPr lang="vi-VN" smtClean="0">
                <a:solidFill>
                  <a:prstClr val="black">
                    <a:tint val="75000"/>
                  </a:prstClr>
                </a:solidFill>
              </a:rPr>
              <a:t>13/03/2020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>
                <a:solidFill>
                  <a:prstClr val="black">
                    <a:tint val="75000"/>
                  </a:prstClr>
                </a:solidFill>
              </a:rPr>
              <a:t>Bài 1 - Các khái niệm về cơ sở dữ liệu- Mô hình quan hệ thực thể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04AFE-2503-429A-9F6C-BDE447D7132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26355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44491-D23A-4D44-A0D8-46DF6ABF3EB1}" type="datetime1">
              <a:rPr lang="vi-VN" smtClean="0">
                <a:solidFill>
                  <a:prstClr val="black">
                    <a:tint val="75000"/>
                  </a:prstClr>
                </a:solidFill>
              </a:rPr>
              <a:t>13/03/2020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>
                <a:solidFill>
                  <a:prstClr val="black">
                    <a:tint val="75000"/>
                  </a:prstClr>
                </a:solidFill>
              </a:rPr>
              <a:t>Bài 1 - Các khái niệm về cơ sở dữ liệu- Mô hình quan hệ thực thể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04AFE-2503-429A-9F6C-BDE447D7132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69640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F522A-3971-4BF1-9667-EDA3A9BB227B}" type="datetime1">
              <a:rPr lang="vi-VN" smtClean="0">
                <a:solidFill>
                  <a:prstClr val="black">
                    <a:tint val="75000"/>
                  </a:prstClr>
                </a:solidFill>
              </a:rPr>
              <a:t>13/03/2020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>
                <a:solidFill>
                  <a:prstClr val="black">
                    <a:tint val="75000"/>
                  </a:prstClr>
                </a:solidFill>
              </a:rPr>
              <a:t>Bài 1 - Các khái niệm về cơ sở dữ liệu- Mô hình quan hệ thực thể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04AFE-2503-429A-9F6C-BDE447D7132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67327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C19D7-A3AA-4023-84A0-FAD56F0349C0}" type="datetime1">
              <a:rPr lang="vi-VN" smtClean="0">
                <a:solidFill>
                  <a:prstClr val="black">
                    <a:tint val="75000"/>
                  </a:prstClr>
                </a:solidFill>
              </a:rPr>
              <a:t>13/03/2020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>
                <a:solidFill>
                  <a:prstClr val="black">
                    <a:tint val="75000"/>
                  </a:prstClr>
                </a:solidFill>
              </a:rPr>
              <a:t>Bài 1 - Các khái niệm về cơ sở dữ liệu- Mô hình quan hệ thực thể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04AFE-2503-429A-9F6C-BDE447D7132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684464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01F0F-7430-454A-9F74-B8317E7CC42E}" type="datetime1">
              <a:rPr lang="vi-VN" smtClean="0">
                <a:solidFill>
                  <a:prstClr val="black">
                    <a:tint val="75000"/>
                  </a:prstClr>
                </a:solidFill>
              </a:rPr>
              <a:t>13/03/2020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>
                <a:solidFill>
                  <a:prstClr val="black">
                    <a:tint val="75000"/>
                  </a:prstClr>
                </a:solidFill>
              </a:rPr>
              <a:t>Bài 1 - Các khái niệm về cơ sở dữ liệu- Mô hình quan hệ thực thể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04AFE-2503-429A-9F6C-BDE447D7132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899439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8BF7E-54AD-4E38-90FC-966443D023B7}" type="datetime1">
              <a:rPr lang="vi-VN" smtClean="0">
                <a:solidFill>
                  <a:prstClr val="black">
                    <a:tint val="75000"/>
                  </a:prstClr>
                </a:solidFill>
              </a:rPr>
              <a:t>13/03/2020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>
                <a:solidFill>
                  <a:prstClr val="black">
                    <a:tint val="75000"/>
                  </a:prstClr>
                </a:solidFill>
              </a:rPr>
              <a:t>Bài 1 - Các khái niệm về cơ sở dữ liệu- Mô hình quan hệ thực thể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04AFE-2503-429A-9F6C-BDE447D7132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694242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A48FC8-D19F-45FA-A611-8D55E07343DE}" type="datetime1">
              <a:rPr lang="vi-VN" smtClean="0">
                <a:solidFill>
                  <a:prstClr val="black">
                    <a:tint val="75000"/>
                  </a:prstClr>
                </a:solidFill>
              </a:rPr>
              <a:t>13/03/2020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>
                <a:solidFill>
                  <a:prstClr val="black">
                    <a:tint val="75000"/>
                  </a:prstClr>
                </a:solidFill>
              </a:rPr>
              <a:t>Bài 1 - Các khái niệm về cơ sở dữ liệu- Mô hình quan hệ thực thể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04AFE-2503-429A-9F6C-BDE447D7132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85107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455DB36-0E1A-4848-9EC4-0357353DE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A6304AB-C35A-491B-A8FE-97CA94F03A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827" y="692458"/>
            <a:ext cx="12096884" cy="548450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9EBB10F6-26BA-42E8-AA86-7CD09DC43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/>
              <a:t>Bài 1 - Các khái niệm về cơ sở dữ liệu- Mô hình quan hệ thực thể</a:t>
            </a:r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182C4C3B-D2A7-494D-91D6-C50AFF1D9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540FA-0942-482B-9F37-EA3921DFDA04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57520307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FEBD7-5858-49C3-87FA-B91D126E3F5B}" type="datetime1">
              <a:rPr lang="vi-VN" smtClean="0">
                <a:solidFill>
                  <a:prstClr val="black">
                    <a:tint val="75000"/>
                  </a:prstClr>
                </a:solidFill>
              </a:rPr>
              <a:t>13/03/2020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>
                <a:solidFill>
                  <a:prstClr val="black">
                    <a:tint val="75000"/>
                  </a:prstClr>
                </a:solidFill>
              </a:rPr>
              <a:t>Bài 1 - Các khái niệm về cơ sở dữ liệu- Mô hình quan hệ thực thể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04AFE-2503-429A-9F6C-BDE447D7132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011551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9BCF1-3769-480E-97DC-E8A61256B008}" type="datetime1">
              <a:rPr lang="vi-VN" smtClean="0">
                <a:solidFill>
                  <a:prstClr val="black">
                    <a:tint val="75000"/>
                  </a:prstClr>
                </a:solidFill>
              </a:rPr>
              <a:t>13/03/2020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>
                <a:solidFill>
                  <a:prstClr val="black">
                    <a:tint val="75000"/>
                  </a:prstClr>
                </a:solidFill>
              </a:rPr>
              <a:t>Bài 1 - Các khái niệm về cơ sở dữ liệu- Mô hình quan hệ thực thể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04AFE-2503-429A-9F6C-BDE447D7132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034736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9E6A0-8760-4DA7-8FEA-8C49DE218130}" type="datetime1">
              <a:rPr lang="vi-VN" smtClean="0">
                <a:solidFill>
                  <a:prstClr val="black">
                    <a:tint val="75000"/>
                  </a:prstClr>
                </a:solidFill>
              </a:rPr>
              <a:t>13/03/2020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>
                <a:solidFill>
                  <a:prstClr val="black">
                    <a:tint val="75000"/>
                  </a:prstClr>
                </a:solidFill>
              </a:rPr>
              <a:t>Bài 1 - Các khái niệm về cơ sở dữ liệu- Mô hình quan hệ thực thể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04AFE-2503-429A-9F6C-BDE447D7132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908746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C037366-9773-4F4A-97B4-89CB2B71FE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03" y="712409"/>
            <a:ext cx="11956178" cy="532160"/>
          </a:xfrm>
          <a:prstGeom prst="rect">
            <a:avLst/>
          </a:prstGeom>
        </p:spPr>
        <p:txBody>
          <a:bodyPr/>
          <a:lstStyle>
            <a:lvl1pPr>
              <a:defRPr sz="36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29FB3954-A1C9-4A4F-8998-B86B2213F98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EC5ED5B-D85A-4EA5-8204-F6CC04620474}" type="datetime1">
              <a:rPr lang="vi-VN" smtClean="0">
                <a:solidFill>
                  <a:prstClr val="black">
                    <a:tint val="75000"/>
                  </a:prstClr>
                </a:solidFill>
              </a:rPr>
              <a:t>13/03/2020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6249EB47-7A4C-4FDF-83E9-8BB97BD900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45476" y="632665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vi-VN" smtClean="0">
                <a:solidFill>
                  <a:prstClr val="black">
                    <a:tint val="75000"/>
                  </a:prstClr>
                </a:solidFill>
              </a:rPr>
              <a:t>Bài 1 - Các khái niệm về cơ sở dữ liệu- Mô hình quan hệ thực thể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7A0CF0F7-ADEB-41AF-A58A-A551B343E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474343" y="6279101"/>
            <a:ext cx="2743200" cy="365125"/>
          </a:xfrm>
          <a:prstGeom prst="rect">
            <a:avLst/>
          </a:prstGeom>
        </p:spPr>
        <p:txBody>
          <a:bodyPr/>
          <a:lstStyle/>
          <a:p>
            <a:fld id="{BA17BED6-08A9-4142-BDD8-260A93F5C40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="" xmlns:a16="http://schemas.microsoft.com/office/drawing/2014/main" id="{07236BEB-A70E-4994-80C4-6C0924B83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2591" y="1413668"/>
            <a:ext cx="11914333" cy="481775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20368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C037366-9773-4F4A-97B4-89CB2B71FE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03" y="712409"/>
            <a:ext cx="11956178" cy="532160"/>
          </a:xfrm>
          <a:prstGeom prst="rect">
            <a:avLst/>
          </a:prstGeom>
        </p:spPr>
        <p:txBody>
          <a:bodyPr/>
          <a:lstStyle>
            <a:lvl1pPr>
              <a:defRPr sz="36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29FB3954-A1C9-4A4F-8998-B86B2213F98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8FA4AD3-E019-422D-9D5A-14032CCB68DD}" type="datetime1">
              <a:rPr lang="vi-VN" smtClean="0">
                <a:solidFill>
                  <a:prstClr val="black">
                    <a:tint val="75000"/>
                  </a:prstClr>
                </a:solidFill>
              </a:rPr>
              <a:t>13/03/2020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6249EB47-7A4C-4FDF-83E9-8BB97BD900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45476" y="632665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vi-VN" smtClean="0">
                <a:solidFill>
                  <a:prstClr val="black">
                    <a:tint val="75000"/>
                  </a:prstClr>
                </a:solidFill>
              </a:rPr>
              <a:t>Bài 1 - Các khái niệm về cơ sở dữ liệu- Mô hình quan hệ thực thể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7A0CF0F7-ADEB-41AF-A58A-A551B343E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474343" y="6279101"/>
            <a:ext cx="2743200" cy="365125"/>
          </a:xfrm>
          <a:prstGeom prst="rect">
            <a:avLst/>
          </a:prstGeom>
        </p:spPr>
        <p:txBody>
          <a:bodyPr/>
          <a:lstStyle/>
          <a:p>
            <a:fld id="{BA17BED6-08A9-4142-BDD8-260A93F5C40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="" xmlns:a16="http://schemas.microsoft.com/office/drawing/2014/main" id="{07236BEB-A70E-4994-80C4-6C0924B83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2591" y="1413668"/>
            <a:ext cx="11914333" cy="481775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457783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C037366-9773-4F4A-97B4-89CB2B71FE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03" y="712409"/>
            <a:ext cx="11956178" cy="532160"/>
          </a:xfrm>
          <a:prstGeom prst="rect">
            <a:avLst/>
          </a:prstGeom>
        </p:spPr>
        <p:txBody>
          <a:bodyPr/>
          <a:lstStyle>
            <a:lvl1pPr>
              <a:defRPr sz="36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29FB3954-A1C9-4A4F-8998-B86B2213F98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295544F-8A32-4659-B791-D60CF9734EB3}" type="datetime1">
              <a:rPr lang="vi-VN" smtClean="0">
                <a:solidFill>
                  <a:prstClr val="black">
                    <a:tint val="75000"/>
                  </a:prstClr>
                </a:solidFill>
              </a:rPr>
              <a:t>13/03/2020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6249EB47-7A4C-4FDF-83E9-8BB97BD900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45476" y="632665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vi-VN" smtClean="0">
                <a:solidFill>
                  <a:prstClr val="black">
                    <a:tint val="75000"/>
                  </a:prstClr>
                </a:solidFill>
              </a:rPr>
              <a:t>Bài 1 - Các khái niệm về cơ sở dữ liệu- Mô hình quan hệ thực thể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7A0CF0F7-ADEB-41AF-A58A-A551B343E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474343" y="6279101"/>
            <a:ext cx="2743200" cy="365125"/>
          </a:xfrm>
          <a:prstGeom prst="rect">
            <a:avLst/>
          </a:prstGeom>
        </p:spPr>
        <p:txBody>
          <a:bodyPr/>
          <a:lstStyle/>
          <a:p>
            <a:fld id="{BA17BED6-08A9-4142-BDD8-260A93F5C40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="" xmlns:a16="http://schemas.microsoft.com/office/drawing/2014/main" id="{07236BEB-A70E-4994-80C4-6C0924B83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2591" y="1413668"/>
            <a:ext cx="11914333" cy="481775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359820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C037366-9773-4F4A-97B4-89CB2B71FE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03" y="712409"/>
            <a:ext cx="11956178" cy="532160"/>
          </a:xfrm>
          <a:prstGeom prst="rect">
            <a:avLst/>
          </a:prstGeom>
        </p:spPr>
        <p:txBody>
          <a:bodyPr/>
          <a:lstStyle>
            <a:lvl1pPr>
              <a:defRPr sz="36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29FB3954-A1C9-4A4F-8998-B86B2213F98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DF11788-EFA1-42B4-8B7A-94FB00D6153B}" type="datetime1">
              <a:rPr lang="vi-VN" smtClean="0">
                <a:solidFill>
                  <a:prstClr val="black">
                    <a:tint val="75000"/>
                  </a:prstClr>
                </a:solidFill>
              </a:rPr>
              <a:t>13/03/2020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6249EB47-7A4C-4FDF-83E9-8BB97BD900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45476" y="632665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vi-VN" smtClean="0">
                <a:solidFill>
                  <a:prstClr val="black">
                    <a:tint val="75000"/>
                  </a:prstClr>
                </a:solidFill>
              </a:rPr>
              <a:t>Bài 1 - Các khái niệm về cơ sở dữ liệu- Mô hình quan hệ thực thể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7A0CF0F7-ADEB-41AF-A58A-A551B343E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474343" y="6279101"/>
            <a:ext cx="2743200" cy="365125"/>
          </a:xfrm>
          <a:prstGeom prst="rect">
            <a:avLst/>
          </a:prstGeom>
        </p:spPr>
        <p:txBody>
          <a:bodyPr/>
          <a:lstStyle/>
          <a:p>
            <a:fld id="{BA17BED6-08A9-4142-BDD8-260A93F5C40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="" xmlns:a16="http://schemas.microsoft.com/office/drawing/2014/main" id="{07236BEB-A70E-4994-80C4-6C0924B83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2591" y="1413668"/>
            <a:ext cx="11914333" cy="481775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447393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C037366-9773-4F4A-97B4-89CB2B71FE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03" y="712409"/>
            <a:ext cx="11956178" cy="532160"/>
          </a:xfrm>
          <a:prstGeom prst="rect">
            <a:avLst/>
          </a:prstGeom>
        </p:spPr>
        <p:txBody>
          <a:bodyPr/>
          <a:lstStyle>
            <a:lvl1pPr>
              <a:defRPr sz="36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29FB3954-A1C9-4A4F-8998-B86B2213F98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B96D2E9-7F45-4FFF-9DC8-062EA49BDB01}" type="datetime1">
              <a:rPr lang="vi-VN" smtClean="0">
                <a:solidFill>
                  <a:prstClr val="black">
                    <a:tint val="75000"/>
                  </a:prstClr>
                </a:solidFill>
              </a:rPr>
              <a:t>13/03/2020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6249EB47-7A4C-4FDF-83E9-8BB97BD900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45476" y="632665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vi-VN" smtClean="0">
                <a:solidFill>
                  <a:prstClr val="black">
                    <a:tint val="75000"/>
                  </a:prstClr>
                </a:solidFill>
              </a:rPr>
              <a:t>Bài 1 - Các khái niệm về cơ sở dữ liệu- Mô hình quan hệ thực thể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7A0CF0F7-ADEB-41AF-A58A-A551B343E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474343" y="6279101"/>
            <a:ext cx="2743200" cy="365125"/>
          </a:xfrm>
          <a:prstGeom prst="rect">
            <a:avLst/>
          </a:prstGeom>
        </p:spPr>
        <p:txBody>
          <a:bodyPr/>
          <a:lstStyle/>
          <a:p>
            <a:fld id="{BA17BED6-08A9-4142-BDD8-260A93F5C40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="" xmlns:a16="http://schemas.microsoft.com/office/drawing/2014/main" id="{07236BEB-A70E-4994-80C4-6C0924B83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2591" y="1413668"/>
            <a:ext cx="11914333" cy="481775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632075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C037366-9773-4F4A-97B4-89CB2B71FE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03" y="712409"/>
            <a:ext cx="11956178" cy="532160"/>
          </a:xfrm>
          <a:prstGeom prst="rect">
            <a:avLst/>
          </a:prstGeom>
        </p:spPr>
        <p:txBody>
          <a:bodyPr/>
          <a:lstStyle>
            <a:lvl1pPr>
              <a:defRPr sz="36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29FB3954-A1C9-4A4F-8998-B86B2213F98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53906C1-37FF-43E8-B39B-732E3CC496FB}" type="datetime1">
              <a:rPr lang="vi-VN" smtClean="0">
                <a:solidFill>
                  <a:prstClr val="black">
                    <a:tint val="75000"/>
                  </a:prstClr>
                </a:solidFill>
              </a:rPr>
              <a:t>13/03/2020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6249EB47-7A4C-4FDF-83E9-8BB97BD900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45476" y="632665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vi-VN" smtClean="0">
                <a:solidFill>
                  <a:prstClr val="black">
                    <a:tint val="75000"/>
                  </a:prstClr>
                </a:solidFill>
              </a:rPr>
              <a:t>Bài 1 - Các khái niệm về cơ sở dữ liệu- Mô hình quan hệ thực thể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7A0CF0F7-ADEB-41AF-A58A-A551B343E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474343" y="6279101"/>
            <a:ext cx="2743200" cy="365125"/>
          </a:xfrm>
          <a:prstGeom prst="rect">
            <a:avLst/>
          </a:prstGeom>
        </p:spPr>
        <p:txBody>
          <a:bodyPr/>
          <a:lstStyle/>
          <a:p>
            <a:fld id="{BA17BED6-08A9-4142-BDD8-260A93F5C40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="" xmlns:a16="http://schemas.microsoft.com/office/drawing/2014/main" id="{07236BEB-A70E-4994-80C4-6C0924B83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2591" y="1413668"/>
            <a:ext cx="11914333" cy="481775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482330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5E7988A-A6C1-44F8-989C-25538012A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40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0AD72AA3-3B8D-4D07-8910-FAAA0FB28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B76AEAB1-CE8E-41F6-9D98-3609367C9D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/>
              <a:t>Bài 1 - Các khái niệm về cơ sở dữ liệu- Mô hình quan hệ thực thể</a:t>
            </a:r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51D9D7EE-D098-488F-8300-7C134D4A8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540FA-0942-482B-9F37-EA3921DFDA04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9714970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D7B5830-E696-45A2-A73B-510DD9130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CCEA849-81E2-4BE0-8290-8FBE0ADC60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3B0BFD9A-38D6-4834-BCC3-516D2B666C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429C265C-E30A-48D2-A801-93AED48879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/>
              <a:t>Bài 1 - Các khái niệm về cơ sở dữ liệu- Mô hình quan hệ thực thể</a:t>
            </a:r>
            <a:endParaRPr lang="vi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0F65783E-592F-4F93-AC1E-0627B82CA2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540FA-0942-482B-9F37-EA3921DFDA04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017393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F5E52A0-2646-48E5-9972-455E34C110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8CDF8A5D-FBEE-4509-BC77-79CAD42F51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20DB4538-9808-4815-9F15-516B1C4F9D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255EF3D2-69F5-405F-8043-FB1CADAF22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95342D84-AFF6-481A-A58F-DFBC67D3113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A4250199-E5D5-4B01-AFD8-27A51BAA5F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0029" y="6423557"/>
            <a:ext cx="2743200" cy="365125"/>
          </a:xfrm>
          <a:prstGeom prst="rect">
            <a:avLst/>
          </a:prstGeom>
        </p:spPr>
        <p:txBody>
          <a:bodyPr/>
          <a:lstStyle/>
          <a:p>
            <a:fld id="{9A641A84-F220-49FB-A1B1-98FF6CFC5A6C}" type="datetime1">
              <a:rPr lang="vi-VN" smtClean="0"/>
              <a:t>13/03/2020</a:t>
            </a:fld>
            <a:endParaRPr lang="vi-V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02945508-0E62-4D58-B97F-7824F7851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/>
              <a:t>Bài 1 - Các khái niệm về cơ sở dữ liệu- Mô hình quan hệ thực thể</a:t>
            </a:r>
            <a:endParaRPr lang="vi-V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853C82BA-2516-4372-948C-C42C8D601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540FA-0942-482B-9F37-EA3921DFDA04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5745351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4432CF8-7D5B-480F-B838-D37A5DBB73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8919" y="86227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7001EAA6-3DD2-4DF1-87F1-630AA89650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/>
              <a:t>Bài 1 - Các khái niệm về cơ sở dữ liệu- Mô hình quan hệ thực thể</a:t>
            </a:r>
            <a:endParaRPr lang="vi-V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C01EB5FC-C2FB-4B79-866B-8D39969215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540FA-0942-482B-9F37-EA3921DFDA04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7088056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1AB12899-CA56-4BE2-97B2-2C904F70CB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/>
              <a:t>Bài 1 - Các khái niệm về cơ sở dữ liệu- Mô hình quan hệ thực thể</a:t>
            </a:r>
            <a:endParaRPr lang="vi-V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8135D1DF-A72A-4D3A-8D9E-88BB9A2F0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540FA-0942-482B-9F37-EA3921DFDA04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553359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F1A6FAD-590D-4C74-BFAB-36CE7BBE6D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5D11820-EF58-41A0-9238-4484DE45EE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59039D08-D2DE-41F0-BD50-656487C5B9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158CBDDC-3B3A-46C4-90C0-AE77DE5DAE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/>
              <a:t>Bài 1 - Các khái niệm về cơ sở dữ liệu- Mô hình quan hệ thực thể</a:t>
            </a:r>
            <a:endParaRPr lang="vi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00883556-34F2-49D4-9236-E7E80B371C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540FA-0942-482B-9F37-EA3921DFDA04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2814291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B9412E6-03E9-40E7-93E1-5843478C69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CB10C008-C2FC-44E0-97D1-C6F97F4647C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vi-V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3BB827DE-C886-4A35-9A24-45609CBB2E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D17351EB-00F6-4AA9-B602-2A7F9A439D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/>
              <a:t>Bài 1 - Các khái niệm về cơ sở dữ liệu- Mô hình quan hệ thực thể</a:t>
            </a:r>
            <a:endParaRPr lang="vi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508FB513-8A03-47A7-ABA9-5790C24D8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540FA-0942-482B-9F37-EA3921DFDA04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7817092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/>
          <p:nvPr userDrawn="1"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519"/>
          <a:stretch/>
        </p:blipFill>
        <p:spPr>
          <a:xfrm flipH="1">
            <a:off x="0" y="-19411"/>
            <a:ext cx="12192000" cy="622131"/>
          </a:xfrm>
          <a:prstGeom prst="rect">
            <a:avLst/>
          </a:prstGeom>
        </p:spPr>
      </p:pic>
      <p:pic>
        <p:nvPicPr>
          <p:cNvPr id="7" name="Picture 6"/>
          <p:cNvPicPr/>
          <p:nvPr userDrawn="1"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519"/>
          <a:stretch/>
        </p:blipFill>
        <p:spPr>
          <a:xfrm>
            <a:off x="0" y="6375400"/>
            <a:ext cx="12192000" cy="4826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E2157EF0-FA0D-46AC-A44E-30439F0D6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41" y="31548"/>
            <a:ext cx="12096883" cy="5326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AF22E43A-7AD2-4208-A5E2-3728C5E806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827" y="801157"/>
            <a:ext cx="12096884" cy="53758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78AFBBC9-B8F7-4D8D-91A2-703D35B1E8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7738" y="6434136"/>
            <a:ext cx="112612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r>
              <a:rPr lang="vi-VN" smtClean="0"/>
              <a:t>Bài 1 - Các khái niệm về cơ sở dữ liệu- Mô hình quan hệ thực thể</a:t>
            </a:r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578D43B6-A609-4282-AF56-EEAE2079EC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43317" y="6423618"/>
            <a:ext cx="6743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201540FA-0942-482B-9F37-EA3921DFDA04}" type="slidenum">
              <a:rPr lang="vi-VN" smtClean="0"/>
              <a:pPr/>
              <a:t>‹#›</a:t>
            </a:fld>
            <a:endParaRPr lang="vi-VN"/>
          </a:p>
        </p:txBody>
      </p:sp>
      <p:pic>
        <p:nvPicPr>
          <p:cNvPr id="9" name="Picture 8"/>
          <p:cNvPicPr/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0689" y="108244"/>
            <a:ext cx="2896235" cy="455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1009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bg1"/>
          </a:solidFill>
          <a:latin typeface="Arial" panose="020B0604020202020204" pitchFamily="34" charset="0"/>
          <a:ea typeface="Tahoma" panose="020B0604030504040204" pitchFamily="34" charset="0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vi-V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16887-A4C4-459A-9858-87DCA19365F0}" type="datetime1">
              <a:rPr lang="vi-VN" smtClean="0">
                <a:solidFill>
                  <a:prstClr val="black">
                    <a:tint val="75000"/>
                  </a:prstClr>
                </a:solidFill>
              </a:rPr>
              <a:t>13/03/2020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vi-VN" smtClean="0">
                <a:solidFill>
                  <a:prstClr val="black">
                    <a:tint val="75000"/>
                  </a:prstClr>
                </a:solidFill>
              </a:rPr>
              <a:t>Bài 1 - Các khái niệm về cơ sở dữ liệu- Mô hình quan hệ thực thể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804AFE-2503-429A-9F6C-BDE447D7132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31964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hyperlink" Target="mailto:tuyensinh@bachkhoa-aptech.edu.vn" TargetMode="External"/><Relationship Id="rId7" Type="http://schemas.openxmlformats.org/officeDocument/2006/relationships/image" Target="../media/image52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/>
          <p:cNvSpPr>
            <a:spLocks noGrp="1"/>
          </p:cNvSpPr>
          <p:nvPr>
            <p:ph type="ctrTitle"/>
          </p:nvPr>
        </p:nvSpPr>
        <p:spPr>
          <a:xfrm>
            <a:off x="1524000" y="2106706"/>
            <a:ext cx="9144000" cy="2504097"/>
          </a:xfrm>
        </p:spPr>
        <p:txBody>
          <a:bodyPr/>
          <a:lstStyle/>
          <a:p>
            <a:r>
              <a:rPr lang="en-US" sz="4000" b="1" smtClean="0">
                <a:solidFill>
                  <a:schemeClr val="tx1"/>
                </a:solidFill>
              </a:rPr>
              <a:t>Bài </a:t>
            </a:r>
            <a:r>
              <a:rPr lang="en-US" sz="4000" b="1" smtClean="0"/>
              <a:t>11</a:t>
            </a:r>
            <a:r>
              <a:rPr lang="en-US" sz="4000" smtClean="0">
                <a:solidFill>
                  <a:schemeClr val="tx1"/>
                </a:solidFill>
              </a:rPr>
              <a:t/>
            </a:r>
            <a:br>
              <a:rPr lang="en-US" sz="4000" smtClean="0">
                <a:solidFill>
                  <a:schemeClr val="tx1"/>
                </a:solidFill>
              </a:rPr>
            </a:br>
            <a:r>
              <a:rPr lang="en-US" sz="4000" smtClean="0"/>
              <a:t>HTML </a:t>
            </a:r>
            <a:r>
              <a:rPr lang="en-US" sz="4000" smtClean="0"/>
              <a:t>AUDIO VÀ VIDEO</a:t>
            </a:r>
            <a:r>
              <a:rPr lang="en-US" sz="4000" smtClean="0">
                <a:solidFill>
                  <a:schemeClr val="tx1"/>
                </a:solidFill>
              </a:rPr>
              <a:t/>
            </a:r>
            <a:br>
              <a:rPr lang="en-US" sz="4000" smtClean="0">
                <a:solidFill>
                  <a:schemeClr val="tx1"/>
                </a:solidFill>
              </a:rPr>
            </a:br>
            <a:endParaRPr lang="en-US" sz="4000">
              <a:solidFill>
                <a:schemeClr val="tx1"/>
              </a:solidFill>
            </a:endParaRPr>
          </a:p>
        </p:txBody>
      </p:sp>
      <p:sp>
        <p:nvSpPr>
          <p:cNvPr id="21" name="Subtitle 20"/>
          <p:cNvSpPr>
            <a:spLocks noGrp="1"/>
          </p:cNvSpPr>
          <p:nvPr>
            <p:ph type="subTitle" idx="1"/>
          </p:nvPr>
        </p:nvSpPr>
        <p:spPr>
          <a:xfrm>
            <a:off x="1524000" y="4692284"/>
            <a:ext cx="9144000" cy="1067540"/>
          </a:xfrm>
        </p:spPr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/>
              <a:t>Bài </a:t>
            </a:r>
            <a:r>
              <a:rPr lang="en-US" smtClean="0"/>
              <a:t>11</a:t>
            </a:r>
            <a:r>
              <a:rPr lang="vi-VN" smtClean="0"/>
              <a:t>-</a:t>
            </a:r>
            <a:r>
              <a:rPr lang="en-US" smtClean="0"/>
              <a:t>HTML Audio và Video</a:t>
            </a:r>
            <a:endParaRPr lang="vi-VN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540FA-0942-482B-9F37-EA3921DFDA04}" type="slidenum">
              <a:rPr lang="vi-VN" smtClean="0"/>
              <a:t>1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191924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224" y="132588"/>
            <a:ext cx="12061951" cy="5425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58988" y="118640"/>
            <a:ext cx="4646504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spc="-136" dirty="0"/>
              <a:t>Tạo </a:t>
            </a:r>
            <a:r>
              <a:rPr spc="-24" dirty="0"/>
              <a:t>tệp </a:t>
            </a:r>
            <a:r>
              <a:rPr spc="-11" dirty="0"/>
              <a:t>tin</a:t>
            </a:r>
            <a:r>
              <a:rPr spc="95" dirty="0"/>
              <a:t> </a:t>
            </a:r>
            <a:r>
              <a:rPr spc="-11" dirty="0"/>
              <a:t>audio</a:t>
            </a:r>
            <a:endParaRPr dirty="0"/>
          </a:p>
        </p:txBody>
      </p:sp>
      <p:sp>
        <p:nvSpPr>
          <p:cNvPr id="9" name="object 9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10</a:t>
            </a:fld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503937" y="955547"/>
            <a:ext cx="11340591" cy="78790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03937" y="1618489"/>
            <a:ext cx="11340591" cy="134264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08002" y="2907793"/>
            <a:ext cx="11442192" cy="78638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720277" y="1016634"/>
            <a:ext cx="10922846" cy="5363268"/>
          </a:xfrm>
          <a:prstGeom prst="rect">
            <a:avLst/>
          </a:prstGeom>
        </p:spPr>
        <p:txBody>
          <a:bodyPr vert="horz" wrap="square" lIns="0" tIns="61219" rIns="0" bIns="0" rtlCol="0">
            <a:spAutoFit/>
          </a:bodyPr>
          <a:lstStyle/>
          <a:p>
            <a:pPr marL="15114" marR="98251">
              <a:lnSpc>
                <a:spcPts val="2225"/>
              </a:lnSpc>
              <a:spcBef>
                <a:spcPts val="483"/>
              </a:spcBef>
            </a:pP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Để chơi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các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âm thanh trong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các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trình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duyệt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cũ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sau đó thẻ &lt;embed&gt;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sẽ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được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sử 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dụng.</a:t>
            </a:r>
            <a:endParaRPr dirty="0">
              <a:latin typeface="Arial"/>
              <a:cs typeface="Arial"/>
            </a:endParaRPr>
          </a:p>
          <a:p>
            <a:pPr>
              <a:spcBef>
                <a:spcPts val="35"/>
              </a:spcBef>
            </a:pPr>
            <a:endParaRPr sz="1900" dirty="0">
              <a:latin typeface="Times New Roman"/>
              <a:cs typeface="Times New Roman"/>
            </a:endParaRPr>
          </a:p>
          <a:p>
            <a:pPr marL="16628"/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thẻ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&lt;embed&gt;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có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hai thuộc tính,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src và tự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khởi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động.</a:t>
            </a:r>
            <a:endParaRPr dirty="0">
              <a:latin typeface="Arial"/>
              <a:cs typeface="Arial"/>
            </a:endParaRPr>
          </a:p>
          <a:p>
            <a:pPr>
              <a:spcBef>
                <a:spcPts val="49"/>
              </a:spcBef>
            </a:pPr>
            <a:endParaRPr sz="3000" dirty="0">
              <a:latin typeface="Times New Roman"/>
              <a:cs typeface="Times New Roman"/>
            </a:endParaRPr>
          </a:p>
          <a:p>
            <a:pPr marL="17382">
              <a:spcBef>
                <a:spcPts val="5"/>
              </a:spcBef>
            </a:pP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thuộc tính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src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được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sử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dụng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để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xác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định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nguồn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gốc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của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âm</a:t>
            </a:r>
            <a:r>
              <a:rPr spc="1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thanh.</a:t>
            </a:r>
            <a:endParaRPr dirty="0">
              <a:latin typeface="Arial"/>
              <a:cs typeface="Arial"/>
            </a:endParaRPr>
          </a:p>
          <a:p>
            <a:pPr>
              <a:spcBef>
                <a:spcPts val="54"/>
              </a:spcBef>
            </a:pPr>
            <a:endParaRPr sz="2400" dirty="0">
              <a:latin typeface="Times New Roman"/>
              <a:cs typeface="Times New Roman"/>
            </a:endParaRPr>
          </a:p>
          <a:p>
            <a:pPr marL="19650" marR="6047">
              <a:lnSpc>
                <a:spcPts val="2225"/>
              </a:lnSpc>
            </a:pP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thuộc tính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tự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khởi động điều khiển âm thanh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và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xác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định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xem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âm thanh nên chơi  ngay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sau khi tải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trang.</a:t>
            </a:r>
            <a:endParaRPr dirty="0">
              <a:latin typeface="Arial"/>
              <a:cs typeface="Arial"/>
            </a:endParaRPr>
          </a:p>
          <a:p>
            <a:pPr>
              <a:spcBef>
                <a:spcPts val="30"/>
              </a:spcBef>
            </a:pPr>
            <a:endParaRPr dirty="0">
              <a:latin typeface="Times New Roman"/>
              <a:cs typeface="Times New Roman"/>
            </a:endParaRPr>
          </a:p>
          <a:p>
            <a:pPr marL="46102">
              <a:spcBef>
                <a:spcPts val="5"/>
              </a:spcBef>
              <a:buClr>
                <a:srgbClr val="AC1317"/>
              </a:buClr>
              <a:buSzPct val="150000"/>
              <a:tabLst>
                <a:tab pos="372595" algn="l"/>
                <a:tab pos="373352" algn="l"/>
              </a:tabLst>
            </a:pPr>
            <a:r>
              <a:rPr sz="3000" spc="-8" baseline="3472" dirty="0">
                <a:latin typeface="Calibri"/>
                <a:cs typeface="Calibri"/>
              </a:rPr>
              <a:t>The </a:t>
            </a:r>
            <a:r>
              <a:rPr sz="3000" spc="-19" baseline="3472" dirty="0">
                <a:latin typeface="Calibri"/>
                <a:cs typeface="Calibri"/>
              </a:rPr>
              <a:t>Code</a:t>
            </a:r>
            <a:r>
              <a:rPr sz="3000" spc="27" baseline="3472" dirty="0">
                <a:latin typeface="Calibri"/>
                <a:cs typeface="Calibri"/>
              </a:rPr>
              <a:t> </a:t>
            </a:r>
            <a:r>
              <a:rPr sz="3000" spc="-19" baseline="3472" dirty="0">
                <a:latin typeface="Calibri"/>
                <a:cs typeface="Calibri"/>
              </a:rPr>
              <a:t>Snippet</a:t>
            </a:r>
            <a:r>
              <a:rPr sz="3000" baseline="3472" dirty="0">
                <a:latin typeface="Calibri"/>
                <a:cs typeface="Calibri"/>
              </a:rPr>
              <a:t> </a:t>
            </a:r>
            <a:r>
              <a:rPr sz="3000" spc="-27" baseline="3472" dirty="0">
                <a:latin typeface="Calibri"/>
                <a:cs typeface="Calibri"/>
              </a:rPr>
              <a:t>demonstrates</a:t>
            </a:r>
            <a:r>
              <a:rPr sz="3000" spc="8" baseline="3472" dirty="0">
                <a:latin typeface="Calibri"/>
                <a:cs typeface="Calibri"/>
              </a:rPr>
              <a:t> </a:t>
            </a:r>
            <a:r>
              <a:rPr sz="3000" spc="-8" baseline="3472" dirty="0">
                <a:latin typeface="Calibri"/>
                <a:cs typeface="Calibri"/>
              </a:rPr>
              <a:t>the</a:t>
            </a:r>
            <a:r>
              <a:rPr sz="3000" spc="8" baseline="3472" dirty="0">
                <a:latin typeface="Calibri"/>
                <a:cs typeface="Calibri"/>
              </a:rPr>
              <a:t> </a:t>
            </a:r>
            <a:r>
              <a:rPr sz="3000" spc="-19" baseline="3472" dirty="0">
                <a:latin typeface="Calibri"/>
                <a:cs typeface="Calibri"/>
              </a:rPr>
              <a:t>use</a:t>
            </a:r>
            <a:r>
              <a:rPr sz="3000" spc="-8" baseline="3472" dirty="0">
                <a:latin typeface="Calibri"/>
                <a:cs typeface="Calibri"/>
              </a:rPr>
              <a:t> of</a:t>
            </a:r>
            <a:r>
              <a:rPr sz="3000" spc="19" baseline="3472" dirty="0">
                <a:latin typeface="Calibri"/>
                <a:cs typeface="Calibri"/>
              </a:rPr>
              <a:t> </a:t>
            </a:r>
            <a:r>
              <a:rPr sz="3000" spc="-8" baseline="3472" dirty="0">
                <a:latin typeface="Courier New"/>
                <a:cs typeface="Courier New"/>
              </a:rPr>
              <a:t>&lt;embed&gt;</a:t>
            </a:r>
            <a:r>
              <a:rPr sz="3000" spc="-1026" baseline="3472" dirty="0">
                <a:latin typeface="Courier New"/>
                <a:cs typeface="Courier New"/>
              </a:rPr>
              <a:t> </a:t>
            </a:r>
            <a:r>
              <a:rPr sz="3000" spc="-19" baseline="3472" dirty="0">
                <a:latin typeface="Calibri"/>
                <a:cs typeface="Calibri"/>
              </a:rPr>
              <a:t>tag</a:t>
            </a:r>
            <a:r>
              <a:rPr sz="3000" spc="-8" baseline="3472" dirty="0">
                <a:latin typeface="Calibri"/>
                <a:cs typeface="Calibri"/>
              </a:rPr>
              <a:t> in</a:t>
            </a:r>
            <a:r>
              <a:rPr sz="3000" spc="-27" baseline="3472" dirty="0">
                <a:latin typeface="Calibri"/>
                <a:cs typeface="Calibri"/>
              </a:rPr>
              <a:t> </a:t>
            </a:r>
            <a:r>
              <a:rPr sz="3000" spc="-8" baseline="3472" dirty="0">
                <a:latin typeface="Calibri"/>
                <a:cs typeface="Calibri"/>
              </a:rPr>
              <a:t>the</a:t>
            </a:r>
            <a:r>
              <a:rPr sz="3000" spc="19" baseline="3472" dirty="0">
                <a:latin typeface="Calibri"/>
                <a:cs typeface="Calibri"/>
              </a:rPr>
              <a:t> </a:t>
            </a:r>
            <a:r>
              <a:rPr sz="3000" spc="-8" baseline="3472" dirty="0">
                <a:latin typeface="Courier New"/>
                <a:cs typeface="Courier New"/>
              </a:rPr>
              <a:t>&lt;audio&gt;</a:t>
            </a:r>
            <a:r>
              <a:rPr sz="3000" spc="-1053" baseline="3472" dirty="0">
                <a:latin typeface="Courier New"/>
                <a:cs typeface="Courier New"/>
              </a:rPr>
              <a:t> </a:t>
            </a:r>
            <a:r>
              <a:rPr sz="3000" spc="-8" baseline="3472">
                <a:latin typeface="Calibri"/>
                <a:cs typeface="Calibri"/>
              </a:rPr>
              <a:t>element</a:t>
            </a:r>
            <a:r>
              <a:rPr sz="1600" spc="-5" smtClean="0">
                <a:latin typeface="Calibri"/>
                <a:cs typeface="Calibri"/>
              </a:rPr>
              <a:t>.</a:t>
            </a:r>
            <a:endParaRPr lang="en-US" sz="1600" dirty="0">
              <a:latin typeface="Calibri"/>
              <a:cs typeface="Calibri"/>
            </a:endParaRPr>
          </a:p>
          <a:p>
            <a:pPr marL="46102">
              <a:spcBef>
                <a:spcPts val="5"/>
              </a:spcBef>
              <a:buClr>
                <a:srgbClr val="AC1317"/>
              </a:buClr>
              <a:buSzPct val="150000"/>
              <a:tabLst>
                <a:tab pos="372595" algn="l"/>
                <a:tab pos="373352" algn="l"/>
              </a:tabLst>
            </a:pPr>
            <a:r>
              <a:rPr sz="1600" spc="-5" smtClean="0">
                <a:latin typeface="Courier New"/>
                <a:cs typeface="Courier New"/>
              </a:rPr>
              <a:t>&lt;!</a:t>
            </a:r>
            <a:r>
              <a:rPr sz="1600" spc="-5" dirty="0">
                <a:latin typeface="Courier New"/>
                <a:cs typeface="Courier New"/>
              </a:rPr>
              <a:t>DOCTYPE</a:t>
            </a:r>
            <a:r>
              <a:rPr sz="1600" spc="-19" dirty="0">
                <a:latin typeface="Courier New"/>
                <a:cs typeface="Courier New"/>
              </a:rPr>
              <a:t> </a:t>
            </a:r>
            <a:r>
              <a:rPr sz="1600" spc="-11" dirty="0">
                <a:latin typeface="Courier New"/>
                <a:cs typeface="Courier New"/>
              </a:rPr>
              <a:t>HTML&gt;</a:t>
            </a:r>
            <a:endParaRPr sz="1600" dirty="0">
              <a:latin typeface="Courier New"/>
              <a:cs typeface="Courier New"/>
            </a:endParaRPr>
          </a:p>
          <a:p>
            <a:pPr marL="46102"/>
            <a:r>
              <a:rPr sz="1600" spc="-5" dirty="0">
                <a:latin typeface="Courier New"/>
                <a:cs typeface="Courier New"/>
              </a:rPr>
              <a:t>&lt;html&gt;</a:t>
            </a:r>
            <a:endParaRPr sz="1600" dirty="0">
              <a:latin typeface="Courier New"/>
              <a:cs typeface="Courier New"/>
            </a:endParaRPr>
          </a:p>
          <a:p>
            <a:pPr marL="300042"/>
            <a:r>
              <a:rPr sz="1600" spc="-5" dirty="0">
                <a:latin typeface="Courier New"/>
                <a:cs typeface="Courier New"/>
              </a:rPr>
              <a:t>&lt;body&gt;</a:t>
            </a:r>
            <a:endParaRPr sz="1600" dirty="0">
              <a:latin typeface="Courier New"/>
              <a:cs typeface="Courier New"/>
            </a:endParaRPr>
          </a:p>
          <a:p>
            <a:pPr marL="553981"/>
            <a:r>
              <a:rPr sz="1600" spc="-5" dirty="0">
                <a:latin typeface="Courier New"/>
                <a:cs typeface="Courier New"/>
              </a:rPr>
              <a:t>&lt;audio autoplay</a:t>
            </a:r>
            <a:r>
              <a:rPr sz="1600" spc="-30" dirty="0">
                <a:latin typeface="Courier New"/>
                <a:cs typeface="Courier New"/>
              </a:rPr>
              <a:t> </a:t>
            </a:r>
            <a:r>
              <a:rPr sz="1600" spc="-11" dirty="0">
                <a:latin typeface="Courier New"/>
                <a:cs typeface="Courier New"/>
              </a:rPr>
              <a:t>loop&gt;</a:t>
            </a:r>
            <a:endParaRPr sz="1600" dirty="0">
              <a:latin typeface="Courier New"/>
              <a:cs typeface="Courier New"/>
            </a:endParaRPr>
          </a:p>
          <a:p>
            <a:pPr marL="807921">
              <a:spcBef>
                <a:spcPts val="5"/>
              </a:spcBef>
            </a:pPr>
            <a:r>
              <a:rPr sz="1600" spc="-11" dirty="0">
                <a:latin typeface="Courier New"/>
                <a:cs typeface="Courier New"/>
              </a:rPr>
              <a:t>&lt;source</a:t>
            </a:r>
            <a:r>
              <a:rPr sz="1600" spc="-90" dirty="0">
                <a:latin typeface="Courier New"/>
                <a:cs typeface="Courier New"/>
              </a:rPr>
              <a:t> </a:t>
            </a:r>
            <a:r>
              <a:rPr sz="1600" spc="-5" dirty="0">
                <a:latin typeface="Courier New"/>
                <a:cs typeface="Courier New"/>
              </a:rPr>
              <a:t>src=”sampaudio.mp3”&gt;</a:t>
            </a:r>
            <a:endParaRPr sz="1600" dirty="0">
              <a:latin typeface="Courier New"/>
              <a:cs typeface="Courier New"/>
            </a:endParaRPr>
          </a:p>
          <a:p>
            <a:pPr marL="807921"/>
            <a:r>
              <a:rPr sz="1600" spc="-11" dirty="0">
                <a:latin typeface="Courier New"/>
                <a:cs typeface="Courier New"/>
              </a:rPr>
              <a:t>&lt;source</a:t>
            </a:r>
            <a:r>
              <a:rPr sz="1600" spc="-90" dirty="0">
                <a:latin typeface="Courier New"/>
                <a:cs typeface="Courier New"/>
              </a:rPr>
              <a:t> </a:t>
            </a:r>
            <a:r>
              <a:rPr sz="1600" spc="-5" dirty="0">
                <a:latin typeface="Courier New"/>
                <a:cs typeface="Courier New"/>
              </a:rPr>
              <a:t>src=”sampaudio.ogg”&gt;</a:t>
            </a:r>
            <a:endParaRPr sz="1600" dirty="0">
              <a:latin typeface="Courier New"/>
              <a:cs typeface="Courier New"/>
            </a:endParaRPr>
          </a:p>
          <a:p>
            <a:pPr marL="807921"/>
            <a:r>
              <a:rPr sz="1600" spc="-11" dirty="0">
                <a:latin typeface="Courier New"/>
                <a:cs typeface="Courier New"/>
              </a:rPr>
              <a:t>&lt;embed </a:t>
            </a:r>
            <a:r>
              <a:rPr sz="1600" spc="-5" dirty="0">
                <a:latin typeface="Courier New"/>
                <a:cs typeface="Courier New"/>
              </a:rPr>
              <a:t>src=”sampaudio.mp3”&gt;</a:t>
            </a:r>
            <a:endParaRPr sz="1600" dirty="0">
              <a:latin typeface="Courier New"/>
              <a:cs typeface="Courier New"/>
            </a:endParaRPr>
          </a:p>
          <a:p>
            <a:pPr marL="553981"/>
            <a:r>
              <a:rPr sz="1600" spc="-11" dirty="0">
                <a:latin typeface="Courier New"/>
                <a:cs typeface="Courier New"/>
              </a:rPr>
              <a:t>&lt;/audio&gt;</a:t>
            </a:r>
            <a:endParaRPr sz="1600" dirty="0">
              <a:latin typeface="Courier New"/>
              <a:cs typeface="Courier New"/>
            </a:endParaRPr>
          </a:p>
          <a:p>
            <a:pPr marL="300042"/>
            <a:r>
              <a:rPr sz="1600" spc="-5" dirty="0">
                <a:latin typeface="Courier New"/>
                <a:cs typeface="Courier New"/>
              </a:rPr>
              <a:t>&lt;/body&gt;</a:t>
            </a:r>
            <a:endParaRPr sz="1600" dirty="0">
              <a:latin typeface="Courier New"/>
              <a:cs typeface="Courier New"/>
            </a:endParaRPr>
          </a:p>
          <a:p>
            <a:pPr marL="46102"/>
            <a:r>
              <a:rPr sz="1600" spc="-5" dirty="0">
                <a:latin typeface="Courier New"/>
                <a:cs typeface="Courier New"/>
              </a:rPr>
              <a:t>&lt;/html&gt;</a:t>
            </a:r>
            <a:endParaRPr sz="1600" dirty="0">
              <a:latin typeface="Courier New"/>
              <a:cs typeface="Courier New"/>
            </a:endParaRPr>
          </a:p>
        </p:txBody>
      </p:sp>
      <p:sp>
        <p:nvSpPr>
          <p:cNvPr id="10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 smtClean="0"/>
              <a:t>11</a:t>
            </a:r>
            <a:r>
              <a:rPr lang="vi-VN" smtClean="0"/>
              <a:t>-</a:t>
            </a:r>
            <a:r>
              <a:rPr lang="en-US" smtClean="0"/>
              <a:t>HTML Audio và Video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2505243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224" y="132588"/>
            <a:ext cx="12061951" cy="5425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06586" y="61490"/>
            <a:ext cx="7612381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spc="-11" dirty="0"/>
              <a:t>Phần </a:t>
            </a:r>
            <a:r>
              <a:rPr spc="-5" dirty="0"/>
              <a:t>tử </a:t>
            </a:r>
            <a:r>
              <a:rPr spc="-11" dirty="0"/>
              <a:t>video </a:t>
            </a:r>
            <a:r>
              <a:rPr spc="-24" dirty="0"/>
              <a:t>trong</a:t>
            </a:r>
            <a:r>
              <a:rPr spc="-11" dirty="0"/>
              <a:t> HTML5</a:t>
            </a:r>
            <a:endParaRPr dirty="0"/>
          </a:p>
        </p:txBody>
      </p:sp>
      <p:sp>
        <p:nvSpPr>
          <p:cNvPr id="8" name="object 8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11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7613057" y="3806736"/>
            <a:ext cx="162560" cy="2564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964"/>
              </a:lnSpc>
            </a:pPr>
            <a:r>
              <a:rPr sz="1900" spc="-5" dirty="0">
                <a:latin typeface="Courier New"/>
                <a:cs typeface="Courier New"/>
              </a:rPr>
              <a:t>&gt;</a:t>
            </a:r>
            <a:endParaRPr sz="190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55225" y="825755"/>
            <a:ext cx="10927928" cy="4622525"/>
          </a:xfrm>
          <a:prstGeom prst="rect">
            <a:avLst/>
          </a:prstGeom>
        </p:spPr>
        <p:txBody>
          <a:bodyPr vert="horz" wrap="square" lIns="0" tIns="18139" rIns="0" bIns="0" rtlCol="0">
            <a:spAutoFit/>
          </a:bodyPr>
          <a:lstStyle/>
          <a:p>
            <a:pPr marL="341610" indent="-326493">
              <a:spcBef>
                <a:spcPts val="144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2364" algn="l"/>
              </a:tabLst>
            </a:pPr>
            <a:r>
              <a:rPr dirty="0">
                <a:latin typeface="Calibri"/>
                <a:cs typeface="Calibri"/>
              </a:rPr>
              <a:t>Phần tử &lt;video&gt; là </a:t>
            </a:r>
            <a:r>
              <a:rPr spc="5" dirty="0">
                <a:latin typeface="Calibri"/>
                <a:cs typeface="Calibri"/>
              </a:rPr>
              <a:t>một </a:t>
            </a:r>
            <a:r>
              <a:rPr dirty="0">
                <a:latin typeface="Calibri"/>
                <a:cs typeface="Calibri"/>
              </a:rPr>
              <a:t>tính năng </a:t>
            </a:r>
            <a:r>
              <a:rPr spc="5" dirty="0">
                <a:latin typeface="Calibri"/>
                <a:cs typeface="Calibri"/>
              </a:rPr>
              <a:t>mới </a:t>
            </a:r>
            <a:r>
              <a:rPr dirty="0">
                <a:latin typeface="Calibri"/>
                <a:cs typeface="Calibri"/>
              </a:rPr>
              <a:t>được </a:t>
            </a:r>
            <a:r>
              <a:rPr spc="5" dirty="0">
                <a:latin typeface="Calibri"/>
                <a:cs typeface="Calibri"/>
              </a:rPr>
              <a:t>thêm </a:t>
            </a:r>
            <a:r>
              <a:rPr dirty="0">
                <a:latin typeface="Calibri"/>
                <a:cs typeface="Calibri"/>
              </a:rPr>
              <a:t>vào trong</a:t>
            </a:r>
            <a:r>
              <a:rPr spc="-271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HTML5.</a:t>
            </a:r>
          </a:p>
          <a:p>
            <a:pPr marL="341610" indent="-326493">
              <a:spcBef>
                <a:spcPts val="19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2364" algn="l"/>
              </a:tabLst>
            </a:pPr>
            <a:r>
              <a:rPr dirty="0">
                <a:latin typeface="Calibri"/>
                <a:cs typeface="Calibri"/>
              </a:rPr>
              <a:t>Phần tử &lt;video&gt; là </a:t>
            </a:r>
            <a:r>
              <a:rPr spc="5" dirty="0">
                <a:latin typeface="Calibri"/>
                <a:cs typeface="Calibri"/>
              </a:rPr>
              <a:t>cho nhúng </a:t>
            </a:r>
            <a:r>
              <a:rPr dirty="0">
                <a:latin typeface="Calibri"/>
                <a:cs typeface="Calibri"/>
              </a:rPr>
              <a:t>nội </a:t>
            </a:r>
            <a:r>
              <a:rPr spc="5" dirty="0">
                <a:latin typeface="Calibri"/>
                <a:cs typeface="Calibri"/>
              </a:rPr>
              <a:t>dung </a:t>
            </a:r>
            <a:r>
              <a:rPr dirty="0">
                <a:latin typeface="Calibri"/>
                <a:cs typeface="Calibri"/>
              </a:rPr>
              <a:t>video trên các trang</a:t>
            </a:r>
            <a:r>
              <a:rPr spc="-28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web.</a:t>
            </a:r>
          </a:p>
          <a:p>
            <a:pPr marL="341610" marR="6047" indent="-326493">
              <a:lnSpc>
                <a:spcPct val="101099"/>
              </a:lnSpc>
              <a:buClr>
                <a:srgbClr val="AC1317"/>
              </a:buClr>
              <a:buSzPct val="151351"/>
              <a:buFont typeface="Wingdings"/>
              <a:buChar char=""/>
              <a:tabLst>
                <a:tab pos="342364" algn="l"/>
              </a:tabLst>
            </a:pPr>
            <a:r>
              <a:rPr dirty="0">
                <a:latin typeface="Calibri"/>
                <a:cs typeface="Calibri"/>
              </a:rPr>
              <a:t>Phần tử &lt;video&gt; nếu không được </a:t>
            </a:r>
            <a:r>
              <a:rPr spc="5" dirty="0">
                <a:latin typeface="Calibri"/>
                <a:cs typeface="Calibri"/>
              </a:rPr>
              <a:t>hỗ </a:t>
            </a:r>
            <a:r>
              <a:rPr spc="-5" dirty="0">
                <a:latin typeface="Calibri"/>
                <a:cs typeface="Calibri"/>
              </a:rPr>
              <a:t>trợ </a:t>
            </a:r>
            <a:r>
              <a:rPr dirty="0">
                <a:latin typeface="Calibri"/>
                <a:cs typeface="Calibri"/>
              </a:rPr>
              <a:t>bởi trình </a:t>
            </a:r>
            <a:r>
              <a:rPr spc="-5" dirty="0">
                <a:latin typeface="Calibri"/>
                <a:cs typeface="Calibri"/>
              </a:rPr>
              <a:t>duyệt </a:t>
            </a:r>
            <a:r>
              <a:rPr dirty="0">
                <a:latin typeface="Calibri"/>
                <a:cs typeface="Calibri"/>
              </a:rPr>
              <a:t>sau đó nội </a:t>
            </a:r>
            <a:r>
              <a:rPr spc="5" dirty="0">
                <a:latin typeface="Calibri"/>
                <a:cs typeface="Calibri"/>
              </a:rPr>
              <a:t>dung </a:t>
            </a:r>
            <a:r>
              <a:rPr dirty="0">
                <a:latin typeface="Calibri"/>
                <a:cs typeface="Calibri"/>
              </a:rPr>
              <a:t>giữa thẻ  bắt </a:t>
            </a:r>
            <a:r>
              <a:rPr spc="5" dirty="0">
                <a:latin typeface="Calibri"/>
                <a:cs typeface="Calibri"/>
              </a:rPr>
              <a:t>đầu </a:t>
            </a:r>
            <a:r>
              <a:rPr spc="-5" dirty="0">
                <a:latin typeface="Calibri"/>
                <a:cs typeface="Calibri"/>
              </a:rPr>
              <a:t>và </a:t>
            </a:r>
            <a:r>
              <a:rPr dirty="0">
                <a:latin typeface="Calibri"/>
                <a:cs typeface="Calibri"/>
              </a:rPr>
              <a:t>thẻ </a:t>
            </a:r>
            <a:r>
              <a:rPr spc="-19" dirty="0">
                <a:latin typeface="Calibri"/>
                <a:cs typeface="Calibri"/>
              </a:rPr>
              <a:t>kết </a:t>
            </a:r>
            <a:r>
              <a:rPr dirty="0">
                <a:latin typeface="Calibri"/>
                <a:cs typeface="Calibri"/>
              </a:rPr>
              <a:t>thúc được hiển</a:t>
            </a:r>
            <a:r>
              <a:rPr spc="-11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thị.</a:t>
            </a:r>
          </a:p>
          <a:p>
            <a:pPr marL="341610" indent="-326493">
              <a:spcBef>
                <a:spcPts val="11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2364" algn="l"/>
              </a:tabLst>
            </a:pPr>
            <a:r>
              <a:rPr dirty="0">
                <a:latin typeface="Calibri"/>
                <a:cs typeface="Calibri"/>
              </a:rPr>
              <a:t>Thuộc tính </a:t>
            </a:r>
            <a:r>
              <a:rPr spc="-5" dirty="0">
                <a:latin typeface="Calibri"/>
                <a:cs typeface="Calibri"/>
              </a:rPr>
              <a:t>src </a:t>
            </a:r>
            <a:r>
              <a:rPr dirty="0">
                <a:latin typeface="Calibri"/>
                <a:cs typeface="Calibri"/>
              </a:rPr>
              <a:t>được sử </a:t>
            </a:r>
            <a:r>
              <a:rPr spc="5" dirty="0">
                <a:latin typeface="Calibri"/>
                <a:cs typeface="Calibri"/>
              </a:rPr>
              <a:t>dụng </a:t>
            </a:r>
            <a:r>
              <a:rPr dirty="0">
                <a:latin typeface="Calibri"/>
                <a:cs typeface="Calibri"/>
              </a:rPr>
              <a:t>để liên </a:t>
            </a:r>
            <a:r>
              <a:rPr spc="-19" dirty="0">
                <a:latin typeface="Calibri"/>
                <a:cs typeface="Calibri"/>
              </a:rPr>
              <a:t>kết </a:t>
            </a:r>
            <a:r>
              <a:rPr spc="5" dirty="0">
                <a:latin typeface="Calibri"/>
                <a:cs typeface="Calibri"/>
              </a:rPr>
              <a:t>đến </a:t>
            </a:r>
            <a:r>
              <a:rPr dirty="0">
                <a:latin typeface="Calibri"/>
                <a:cs typeface="Calibri"/>
              </a:rPr>
              <a:t>các </a:t>
            </a:r>
            <a:r>
              <a:rPr spc="-5" dirty="0">
                <a:latin typeface="Calibri"/>
                <a:cs typeface="Calibri"/>
              </a:rPr>
              <a:t>tập </a:t>
            </a:r>
            <a:r>
              <a:rPr dirty="0">
                <a:latin typeface="Calibri"/>
                <a:cs typeface="Calibri"/>
              </a:rPr>
              <a:t>tin</a:t>
            </a:r>
            <a:r>
              <a:rPr spc="-22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video.</a:t>
            </a:r>
          </a:p>
          <a:p>
            <a:pPr marL="341610" indent="-326493">
              <a:spcBef>
                <a:spcPts val="30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2364" algn="l"/>
              </a:tabLst>
            </a:pPr>
            <a:r>
              <a:rPr spc="5" dirty="0">
                <a:latin typeface="Calibri"/>
                <a:cs typeface="Calibri"/>
              </a:rPr>
              <a:t>Mã </a:t>
            </a:r>
            <a:r>
              <a:rPr dirty="0">
                <a:latin typeface="Calibri"/>
                <a:cs typeface="Calibri"/>
              </a:rPr>
              <a:t>số câu liên quan </a:t>
            </a:r>
            <a:r>
              <a:rPr spc="5" dirty="0">
                <a:latin typeface="Calibri"/>
                <a:cs typeface="Calibri"/>
              </a:rPr>
              <a:t>chứng minh </a:t>
            </a:r>
            <a:r>
              <a:rPr dirty="0">
                <a:latin typeface="Calibri"/>
                <a:cs typeface="Calibri"/>
              </a:rPr>
              <a:t>việc sử </a:t>
            </a:r>
            <a:r>
              <a:rPr spc="5" dirty="0">
                <a:latin typeface="Calibri"/>
                <a:cs typeface="Calibri"/>
              </a:rPr>
              <a:t>dụng </a:t>
            </a:r>
            <a:r>
              <a:rPr dirty="0">
                <a:latin typeface="Calibri"/>
                <a:cs typeface="Calibri"/>
              </a:rPr>
              <a:t>các phần tử</a:t>
            </a:r>
            <a:r>
              <a:rPr spc="-27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&lt;video&gt;.</a:t>
            </a:r>
          </a:p>
          <a:p>
            <a:pPr marL="15114">
              <a:spcBef>
                <a:spcPts val="71"/>
              </a:spcBef>
            </a:pPr>
            <a:r>
              <a:rPr sz="1900" spc="-5" dirty="0">
                <a:latin typeface="Courier New"/>
                <a:cs typeface="Courier New"/>
              </a:rPr>
              <a:t>&lt;!DOCTYPE</a:t>
            </a:r>
            <a:r>
              <a:rPr sz="1900" dirty="0">
                <a:latin typeface="Courier New"/>
                <a:cs typeface="Courier New"/>
              </a:rPr>
              <a:t> </a:t>
            </a:r>
            <a:r>
              <a:rPr sz="1900" spc="-5" dirty="0">
                <a:latin typeface="Courier New"/>
                <a:cs typeface="Courier New"/>
              </a:rPr>
              <a:t>HTML&gt;</a:t>
            </a:r>
            <a:endParaRPr sz="1900" dirty="0">
              <a:latin typeface="Courier New"/>
              <a:cs typeface="Courier New"/>
            </a:endParaRPr>
          </a:p>
          <a:p>
            <a:pPr marL="15114"/>
            <a:r>
              <a:rPr sz="1900" spc="-5" dirty="0">
                <a:latin typeface="Courier New"/>
                <a:cs typeface="Courier New"/>
              </a:rPr>
              <a:t>&lt;html&gt;</a:t>
            </a:r>
            <a:endParaRPr sz="1900" dirty="0">
              <a:latin typeface="Courier New"/>
              <a:cs typeface="Courier New"/>
            </a:endParaRPr>
          </a:p>
          <a:p>
            <a:pPr marL="305332"/>
            <a:r>
              <a:rPr sz="1900" spc="-5" dirty="0">
                <a:latin typeface="Courier New"/>
                <a:cs typeface="Courier New"/>
              </a:rPr>
              <a:t>&lt;head&gt;</a:t>
            </a:r>
            <a:endParaRPr sz="1900" dirty="0">
              <a:latin typeface="Courier New"/>
              <a:cs typeface="Courier New"/>
            </a:endParaRPr>
          </a:p>
          <a:p>
            <a:pPr marL="305332"/>
            <a:r>
              <a:rPr sz="1900" spc="-5" dirty="0">
                <a:latin typeface="Courier New"/>
                <a:cs typeface="Courier New"/>
              </a:rPr>
              <a:t>&lt;/head&gt;</a:t>
            </a:r>
            <a:endParaRPr sz="1900" dirty="0">
              <a:latin typeface="Courier New"/>
              <a:cs typeface="Courier New"/>
            </a:endParaRPr>
          </a:p>
          <a:p>
            <a:pPr marL="305332"/>
            <a:r>
              <a:rPr sz="1900" spc="-5" dirty="0">
                <a:latin typeface="Courier New"/>
                <a:cs typeface="Courier New"/>
              </a:rPr>
              <a:t>&lt;body&gt;</a:t>
            </a:r>
            <a:endParaRPr sz="1900" dirty="0">
              <a:latin typeface="Courier New"/>
              <a:cs typeface="Courier New"/>
            </a:endParaRPr>
          </a:p>
          <a:p>
            <a:pPr marL="15114" marR="3623174" indent="580433"/>
            <a:r>
              <a:rPr sz="1900" spc="-5" dirty="0">
                <a:latin typeface="Courier New"/>
                <a:cs typeface="Courier New"/>
              </a:rPr>
              <a:t>&lt;video src=”D:\Source codes\movie.mp4”  Your browser does not support </a:t>
            </a:r>
            <a:r>
              <a:rPr sz="1900" dirty="0">
                <a:latin typeface="Courier New"/>
                <a:cs typeface="Courier New"/>
              </a:rPr>
              <a:t>the</a:t>
            </a:r>
            <a:r>
              <a:rPr sz="1900" spc="60" dirty="0">
                <a:latin typeface="Courier New"/>
                <a:cs typeface="Courier New"/>
              </a:rPr>
              <a:t> </a:t>
            </a:r>
            <a:r>
              <a:rPr sz="1900" spc="-5" dirty="0">
                <a:latin typeface="Courier New"/>
                <a:cs typeface="Courier New"/>
              </a:rPr>
              <a:t>video.</a:t>
            </a:r>
            <a:endParaRPr sz="1900" dirty="0">
              <a:latin typeface="Courier New"/>
              <a:cs typeface="Courier New"/>
            </a:endParaRPr>
          </a:p>
          <a:p>
            <a:pPr marL="595550"/>
            <a:r>
              <a:rPr sz="1900" spc="-5" dirty="0">
                <a:latin typeface="Courier New"/>
                <a:cs typeface="Courier New"/>
              </a:rPr>
              <a:t>&lt;/video&gt;</a:t>
            </a:r>
            <a:endParaRPr sz="1900" dirty="0">
              <a:latin typeface="Courier New"/>
              <a:cs typeface="Courier New"/>
            </a:endParaRPr>
          </a:p>
          <a:p>
            <a:pPr marL="305332"/>
            <a:r>
              <a:rPr sz="1900" spc="-5" dirty="0">
                <a:latin typeface="Courier New"/>
                <a:cs typeface="Courier New"/>
              </a:rPr>
              <a:t>&lt;/body&gt;</a:t>
            </a:r>
            <a:endParaRPr sz="1900" dirty="0">
              <a:latin typeface="Courier New"/>
              <a:cs typeface="Courier New"/>
            </a:endParaRPr>
          </a:p>
          <a:p>
            <a:pPr marL="15114"/>
            <a:r>
              <a:rPr sz="1900" spc="-5" dirty="0">
                <a:latin typeface="Courier New"/>
                <a:cs typeface="Courier New"/>
              </a:rPr>
              <a:t>&lt;/html&gt;</a:t>
            </a:r>
            <a:endParaRPr sz="1900" dirty="0">
              <a:latin typeface="Courier New"/>
              <a:cs typeface="Courier New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620001" y="2743200"/>
            <a:ext cx="4029457" cy="28194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 smtClean="0"/>
              <a:t>11</a:t>
            </a:r>
            <a:r>
              <a:rPr lang="vi-VN" smtClean="0"/>
              <a:t>-</a:t>
            </a:r>
            <a:r>
              <a:rPr lang="en-US" smtClean="0"/>
              <a:t>HTML Audio và Video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0354446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224" y="132588"/>
            <a:ext cx="12061951" cy="5425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58987" y="72920"/>
            <a:ext cx="7837594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spc="-5" dirty="0"/>
              <a:t>Các thuộc tính của thẻ</a:t>
            </a:r>
            <a:r>
              <a:rPr spc="-65" dirty="0"/>
              <a:t> </a:t>
            </a:r>
            <a:r>
              <a:rPr spc="-5" dirty="0"/>
              <a:t>video</a:t>
            </a:r>
            <a:endParaRPr dirty="0"/>
          </a:p>
        </p:txBody>
      </p:sp>
      <p:sp>
        <p:nvSpPr>
          <p:cNvPr id="10" name="object 10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12</a:t>
            </a:fld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514095" y="1045462"/>
            <a:ext cx="11330433" cy="164287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732063" y="1142493"/>
            <a:ext cx="10667152" cy="1410904"/>
          </a:xfrm>
          <a:prstGeom prst="rect">
            <a:avLst/>
          </a:prstGeom>
        </p:spPr>
        <p:txBody>
          <a:bodyPr vert="horz" wrap="square" lIns="0" tIns="61219" rIns="0" bIns="0" rtlCol="0">
            <a:spAutoFit/>
          </a:bodyPr>
          <a:lstStyle/>
          <a:p>
            <a:pPr marL="15114" marR="6047">
              <a:lnSpc>
                <a:spcPts val="2225"/>
              </a:lnSpc>
              <a:spcBef>
                <a:spcPts val="483"/>
              </a:spcBef>
            </a:pP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Đặc điểm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kỹ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thuật HTML5 cung cấp một danh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sách các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thuộc tính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có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thể được 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sử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dụng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với các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phần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tử</a:t>
            </a:r>
            <a:r>
              <a:rPr spc="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&lt;video&gt;.</a:t>
            </a:r>
            <a:endParaRPr>
              <a:latin typeface="Arial"/>
              <a:cs typeface="Arial"/>
            </a:endParaRPr>
          </a:p>
          <a:p>
            <a:pPr>
              <a:spcBef>
                <a:spcPts val="35"/>
              </a:spcBef>
            </a:pPr>
            <a:endParaRPr sz="3300">
              <a:latin typeface="Times New Roman"/>
              <a:cs typeface="Times New Roman"/>
            </a:endParaRPr>
          </a:p>
          <a:p>
            <a:pPr marL="15871"/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HTML5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có các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thuộc tính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sau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cho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các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phần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tử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&lt;video&gt;.</a:t>
            </a:r>
            <a:endParaRPr>
              <a:latin typeface="Arial"/>
              <a:cs typeface="Arial"/>
            </a:endParaRPr>
          </a:p>
        </p:txBody>
      </p:sp>
      <p:graphicFrame>
        <p:nvGraphicFramePr>
          <p:cNvPr id="7" name="object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3145400"/>
              </p:ext>
            </p:extLst>
          </p:nvPr>
        </p:nvGraphicFramePr>
        <p:xfrm>
          <a:off x="623231" y="3052950"/>
          <a:ext cx="10971952" cy="328793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71732"/>
                <a:gridCol w="8300220"/>
              </a:tblGrid>
              <a:tr h="627939">
                <a:tc>
                  <a:txBody>
                    <a:bodyPr/>
                    <a:lstStyle/>
                    <a:p>
                      <a:pPr marL="0" algn="ctr">
                        <a:lnSpc>
                          <a:spcPct val="100000"/>
                        </a:lnSpc>
                        <a:spcBef>
                          <a:spcPts val="1525"/>
                        </a:spcBef>
                      </a:pPr>
                      <a:r>
                        <a:rPr sz="1600" b="1" spc="-5" dirty="0" err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Các</a:t>
                      </a:r>
                      <a:r>
                        <a:rPr sz="1600" b="1" spc="-3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b="1" spc="-5" dirty="0" err="1" smtClean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thuộc</a:t>
                      </a:r>
                      <a:r>
                        <a:rPr lang="vi-VN" sz="1600" b="0" spc="0" baseline="0" dirty="0" smtClean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b="1" spc="-5" dirty="0" err="1" smtClean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tính</a:t>
                      </a: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193674" marB="0">
                    <a:solidFill>
                      <a:srgbClr val="943735"/>
                    </a:solidFill>
                  </a:tcPr>
                </a:tc>
                <a:tc>
                  <a:txBody>
                    <a:bodyPr/>
                    <a:lstStyle/>
                    <a:p>
                      <a:pPr marL="72390" algn="ctr">
                        <a:lnSpc>
                          <a:spcPct val="100000"/>
                        </a:lnSpc>
                        <a:spcBef>
                          <a:spcPts val="1525"/>
                        </a:spcBef>
                      </a:pPr>
                      <a:r>
                        <a:rPr sz="16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Mô</a:t>
                      </a:r>
                      <a:r>
                        <a:rPr sz="16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tả</a:t>
                      </a: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193674" marB="0">
                    <a:solidFill>
                      <a:srgbClr val="943735"/>
                    </a:solidFill>
                  </a:tcPr>
                </a:tc>
              </a:tr>
              <a:tr h="61910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sz="1300" spc="10" dirty="0">
                          <a:latin typeface="Arial"/>
                          <a:cs typeface="Arial"/>
                        </a:rPr>
                        <a:t>autoplay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163195">
                        <a:lnSpc>
                          <a:spcPct val="100000"/>
                        </a:lnSpc>
                      </a:pPr>
                      <a:r>
                        <a:rPr sz="1300" spc="10" dirty="0">
                          <a:latin typeface="Arial"/>
                          <a:cs typeface="Arial"/>
                        </a:rPr>
                        <a:t>Xác định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rằng trình </a:t>
                      </a:r>
                      <a:r>
                        <a:rPr sz="1300" spc="0" dirty="0">
                          <a:latin typeface="Arial"/>
                          <a:cs typeface="Arial"/>
                        </a:rPr>
                        <a:t>duyệt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sẽ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bắt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đầu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chơi video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ngay sau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khi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nó đã sẵn</a:t>
                      </a:r>
                      <a:r>
                        <a:rPr sz="1300" spc="-9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sàng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solidFill>
                      <a:srgbClr val="D6E3BC"/>
                    </a:solidFill>
                  </a:tcPr>
                </a:tc>
              </a:tr>
              <a:tr h="4876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sz="1300" spc="10" dirty="0">
                          <a:latin typeface="Arial"/>
                          <a:cs typeface="Arial"/>
                        </a:rPr>
                        <a:t>muted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solidFill>
                      <a:srgbClr val="F1DCD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163195">
                        <a:lnSpc>
                          <a:spcPct val="100000"/>
                        </a:lnSpc>
                      </a:pPr>
                      <a:r>
                        <a:rPr sz="1300" spc="10" dirty="0">
                          <a:latin typeface="Arial"/>
                          <a:cs typeface="Arial"/>
                        </a:rPr>
                        <a:t>Cho phép để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tắt tiếng video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ban đầu, nếu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thuộc tính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này đang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tồn</a:t>
                      </a:r>
                      <a:r>
                        <a:rPr sz="1300" spc="-1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tại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solidFill>
                      <a:srgbClr val="F1DCDB"/>
                    </a:solidFill>
                  </a:tcPr>
                </a:tc>
              </a:tr>
              <a:tr h="51815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300" spc="5" dirty="0">
                          <a:latin typeface="Arial"/>
                          <a:cs typeface="Arial"/>
                        </a:rPr>
                        <a:t>controls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16319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300" spc="10" dirty="0">
                          <a:latin typeface="Arial"/>
                          <a:cs typeface="Arial"/>
                        </a:rPr>
                        <a:t>Cho phép hiển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thị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các điều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khiển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của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video,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nếu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thuộc tính tồn</a:t>
                      </a:r>
                      <a:r>
                        <a:rPr sz="1300" spc="-1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tại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solidFill>
                      <a:srgbClr val="D6E3BC"/>
                    </a:solidFill>
                  </a:tcPr>
                </a:tc>
              </a:tr>
              <a:tr h="6089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100" dirty="0">
                        <a:latin typeface="Times New Roman"/>
                        <a:cs typeface="Times New Roman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sz="1300" spc="5" dirty="0">
                          <a:latin typeface="Arial"/>
                          <a:cs typeface="Arial"/>
                        </a:rPr>
                        <a:t>loop</a:t>
                      </a:r>
                      <a:endParaRPr sz="1300" dirty="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solidFill>
                      <a:srgbClr val="F1DCDB"/>
                    </a:solidFill>
                  </a:tcPr>
                </a:tc>
                <a:tc>
                  <a:txBody>
                    <a:bodyPr/>
                    <a:lstStyle/>
                    <a:p>
                      <a:pPr marL="163195" marR="81915">
                        <a:lnSpc>
                          <a:spcPct val="103099"/>
                        </a:lnSpc>
                        <a:spcBef>
                          <a:spcPts val="710"/>
                        </a:spcBef>
                      </a:pPr>
                      <a:r>
                        <a:rPr sz="1300" spc="10" dirty="0">
                          <a:latin typeface="Arial"/>
                          <a:cs typeface="Arial"/>
                        </a:rPr>
                        <a:t>Xác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định rằng trình </a:t>
                      </a:r>
                      <a:r>
                        <a:rPr sz="1300" spc="0" dirty="0">
                          <a:latin typeface="Arial"/>
                          <a:cs typeface="Arial"/>
                        </a:rPr>
                        <a:t>duyệt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nên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lặp lại chơi video hiện một lần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nữa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nếu thuộc tính vòng  lặp tồn tại và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chấp nhận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một giá </a:t>
                      </a:r>
                      <a:r>
                        <a:rPr sz="1300" spc="0" dirty="0">
                          <a:latin typeface="Arial"/>
                          <a:cs typeface="Arial"/>
                        </a:rPr>
                        <a:t>trị</a:t>
                      </a:r>
                      <a:r>
                        <a:rPr sz="13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boolean</a:t>
                      </a:r>
                      <a:endParaRPr sz="1300" dirty="0">
                        <a:latin typeface="Arial"/>
                        <a:cs typeface="Arial"/>
                      </a:endParaRPr>
                    </a:p>
                  </a:txBody>
                  <a:tcPr marL="0" marR="0" marT="90171" marB="0">
                    <a:solidFill>
                      <a:srgbClr val="F1DCDB"/>
                    </a:solidFill>
                  </a:tcPr>
                </a:tc>
              </a:tr>
              <a:tr h="42608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755"/>
                        </a:spcBef>
                      </a:pPr>
                      <a:r>
                        <a:rPr sz="1300" spc="10" dirty="0">
                          <a:latin typeface="Arial"/>
                          <a:cs typeface="Arial"/>
                        </a:rPr>
                        <a:t>preload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95885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marL="163195">
                        <a:lnSpc>
                          <a:spcPct val="100000"/>
                        </a:lnSpc>
                        <a:spcBef>
                          <a:spcPts val="755"/>
                        </a:spcBef>
                      </a:pPr>
                      <a:r>
                        <a:rPr sz="1300" spc="10" dirty="0">
                          <a:latin typeface="Arial"/>
                          <a:cs typeface="Arial"/>
                        </a:rPr>
                        <a:t>Xác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định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xem các đoạn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video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sẽ được nạp hay không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khi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trang được</a:t>
                      </a:r>
                      <a:r>
                        <a:rPr sz="1300" spc="-2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tải</a:t>
                      </a:r>
                      <a:endParaRPr sz="1300" dirty="0">
                        <a:latin typeface="Arial"/>
                        <a:cs typeface="Arial"/>
                      </a:endParaRPr>
                    </a:p>
                  </a:txBody>
                  <a:tcPr marL="0" marR="0" marT="95885" marB="0">
                    <a:solidFill>
                      <a:srgbClr val="D6E3BC"/>
                    </a:solidFill>
                  </a:tcPr>
                </a:tc>
              </a:tr>
            </a:tbl>
          </a:graphicData>
        </a:graphic>
      </p:graphicFrame>
      <p:sp>
        <p:nvSpPr>
          <p:cNvPr id="8" name="object 8"/>
          <p:cNvSpPr txBox="1"/>
          <p:nvPr/>
        </p:nvSpPr>
        <p:spPr>
          <a:xfrm>
            <a:off x="755226" y="2731134"/>
            <a:ext cx="7605606" cy="295315"/>
          </a:xfrm>
          <a:prstGeom prst="rect">
            <a:avLst/>
          </a:prstGeom>
        </p:spPr>
        <p:txBody>
          <a:bodyPr vert="horz" wrap="square" lIns="0" tIns="18139" rIns="0" bIns="0" rtlCol="0">
            <a:spAutoFit/>
          </a:bodyPr>
          <a:lstStyle/>
          <a:p>
            <a:pPr marL="341610" indent="-326493">
              <a:spcBef>
                <a:spcPts val="144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2364" algn="l"/>
              </a:tabLst>
            </a:pPr>
            <a:r>
              <a:rPr spc="5" dirty="0">
                <a:latin typeface="Calibri"/>
                <a:cs typeface="Calibri"/>
              </a:rPr>
              <a:t>Bảng </a:t>
            </a:r>
            <a:r>
              <a:rPr dirty="0">
                <a:latin typeface="Calibri"/>
                <a:cs typeface="Calibri"/>
              </a:rPr>
              <a:t>dưới </a:t>
            </a:r>
            <a:r>
              <a:rPr spc="-5" dirty="0">
                <a:latin typeface="Calibri"/>
                <a:cs typeface="Calibri"/>
              </a:rPr>
              <a:t>đây </a:t>
            </a:r>
            <a:r>
              <a:rPr dirty="0">
                <a:latin typeface="Calibri"/>
                <a:cs typeface="Calibri"/>
              </a:rPr>
              <a:t>liệt </a:t>
            </a:r>
            <a:r>
              <a:rPr spc="-24" dirty="0">
                <a:latin typeface="Calibri"/>
                <a:cs typeface="Calibri"/>
              </a:rPr>
              <a:t>kê </a:t>
            </a:r>
            <a:r>
              <a:rPr spc="5" dirty="0">
                <a:latin typeface="Calibri"/>
                <a:cs typeface="Calibri"/>
              </a:rPr>
              <a:t>một </a:t>
            </a:r>
            <a:r>
              <a:rPr dirty="0">
                <a:latin typeface="Calibri"/>
                <a:cs typeface="Calibri"/>
              </a:rPr>
              <a:t>số các </a:t>
            </a:r>
            <a:r>
              <a:rPr spc="5" dirty="0">
                <a:latin typeface="Calibri"/>
                <a:cs typeface="Calibri"/>
              </a:rPr>
              <a:t>thuộc </a:t>
            </a:r>
            <a:r>
              <a:rPr dirty="0">
                <a:latin typeface="Calibri"/>
                <a:cs typeface="Calibri"/>
              </a:rPr>
              <a:t>tính thẻ</a:t>
            </a:r>
            <a:r>
              <a:rPr spc="-17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&lt;video&gt;.</a:t>
            </a:r>
            <a:endParaRPr>
              <a:latin typeface="Calibri"/>
              <a:cs typeface="Calibri"/>
            </a:endParaRPr>
          </a:p>
        </p:txBody>
      </p:sp>
      <p:sp>
        <p:nvSpPr>
          <p:cNvPr id="9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 smtClean="0"/>
              <a:t>11</a:t>
            </a:r>
            <a:r>
              <a:rPr lang="vi-VN" smtClean="0"/>
              <a:t>-</a:t>
            </a:r>
            <a:r>
              <a:rPr lang="en-US" smtClean="0"/>
              <a:t>HTML Audio và Video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4143020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224" y="132588"/>
            <a:ext cx="12061951" cy="5425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58988" y="4340"/>
            <a:ext cx="4955539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spc="-5" dirty="0"/>
              <a:t>Chuẩn bị </a:t>
            </a:r>
            <a:r>
              <a:rPr spc="-24" dirty="0"/>
              <a:t>tải</a:t>
            </a:r>
            <a:r>
              <a:rPr spc="-130" dirty="0"/>
              <a:t> </a:t>
            </a:r>
            <a:r>
              <a:rPr spc="-11" dirty="0"/>
              <a:t>video</a:t>
            </a:r>
            <a:endParaRPr dirty="0"/>
          </a:p>
        </p:txBody>
      </p:sp>
      <p:sp>
        <p:nvSpPr>
          <p:cNvPr id="10" name="object 10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13</a:t>
            </a:fld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1020065" y="2188465"/>
            <a:ext cx="10214864" cy="8092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16002" y="3066288"/>
            <a:ext cx="10218927" cy="78638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28192" y="3892299"/>
            <a:ext cx="10208769" cy="89915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233560" y="2271522"/>
            <a:ext cx="10001369" cy="2472733"/>
          </a:xfrm>
          <a:prstGeom prst="rect">
            <a:avLst/>
          </a:prstGeom>
        </p:spPr>
        <p:txBody>
          <a:bodyPr vert="horz" wrap="square" lIns="0" tIns="61219" rIns="0" bIns="0" rtlCol="0">
            <a:spAutoFit/>
          </a:bodyPr>
          <a:lstStyle/>
          <a:p>
            <a:pPr marL="18893" marR="51392">
              <a:lnSpc>
                <a:spcPts val="2225"/>
              </a:lnSpc>
              <a:spcBef>
                <a:spcPts val="483"/>
              </a:spcBef>
            </a:pPr>
            <a:r>
              <a:rPr b="1" spc="-5" dirty="0">
                <a:solidFill>
                  <a:srgbClr val="FFFFFF"/>
                </a:solidFill>
                <a:latin typeface="Arial"/>
                <a:cs typeface="Arial"/>
              </a:rPr>
              <a:t>None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- cho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phép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các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trình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duyệt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để tải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các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trang. </a:t>
            </a:r>
            <a:r>
              <a:rPr spc="-19" dirty="0">
                <a:solidFill>
                  <a:srgbClr val="FFFFFF"/>
                </a:solidFill>
                <a:latin typeface="Arial"/>
                <a:cs typeface="Arial"/>
              </a:rPr>
              <a:t>Video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sẽ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không được 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tải về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trong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khi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trang đang được</a:t>
            </a:r>
            <a:r>
              <a:rPr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nạp.</a:t>
            </a:r>
            <a:endParaRPr dirty="0">
              <a:latin typeface="Arial"/>
              <a:cs typeface="Arial"/>
            </a:endParaRPr>
          </a:p>
          <a:p>
            <a:pPr>
              <a:spcBef>
                <a:spcPts val="5"/>
              </a:spcBef>
            </a:pPr>
            <a:endParaRPr sz="3000" dirty="0">
              <a:latin typeface="Times New Roman"/>
              <a:cs typeface="Times New Roman"/>
            </a:endParaRPr>
          </a:p>
          <a:p>
            <a:pPr marL="15114" marR="394514">
              <a:lnSpc>
                <a:spcPts val="2225"/>
              </a:lnSpc>
            </a:pPr>
            <a:r>
              <a:rPr b="1" spc="-5" dirty="0">
                <a:solidFill>
                  <a:srgbClr val="FFFFFF"/>
                </a:solidFill>
                <a:latin typeface="Arial"/>
                <a:cs typeface="Arial"/>
              </a:rPr>
              <a:t>Metadata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- cho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phép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các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trình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duyệt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để tải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các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siêu dữ liệu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khi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trang  đang được</a:t>
            </a:r>
            <a:r>
              <a:rPr spc="1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nạp.</a:t>
            </a:r>
            <a:endParaRPr dirty="0">
              <a:latin typeface="Arial"/>
              <a:cs typeface="Arial"/>
            </a:endParaRPr>
          </a:p>
          <a:p>
            <a:pPr>
              <a:spcBef>
                <a:spcPts val="35"/>
              </a:spcBef>
            </a:pPr>
            <a:endParaRPr sz="3500" dirty="0">
              <a:latin typeface="Times New Roman"/>
              <a:cs typeface="Times New Roman"/>
            </a:endParaRPr>
          </a:p>
          <a:p>
            <a:pPr marL="24941" marR="6047">
              <a:lnSpc>
                <a:spcPts val="2225"/>
              </a:lnSpc>
            </a:pPr>
            <a:r>
              <a:rPr b="1" spc="-19" dirty="0">
                <a:solidFill>
                  <a:srgbClr val="FFFFFF"/>
                </a:solidFill>
                <a:latin typeface="Arial"/>
                <a:cs typeface="Arial"/>
              </a:rPr>
              <a:t>Auto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-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là thao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tác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mặc định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vì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nó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cho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phép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các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trình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duyệt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để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tải về các 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video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khi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trang </a:t>
            </a:r>
            <a:r>
              <a:rPr spc="-24" dirty="0">
                <a:solidFill>
                  <a:srgbClr val="FFFFFF"/>
                </a:solidFill>
                <a:latin typeface="Arial"/>
                <a:cs typeface="Arial"/>
              </a:rPr>
              <a:t>web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được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tải. </a:t>
            </a:r>
            <a:r>
              <a:rPr spc="-19" dirty="0">
                <a:solidFill>
                  <a:srgbClr val="FFFFFF"/>
                </a:solidFill>
                <a:latin typeface="Arial"/>
                <a:cs typeface="Arial"/>
              </a:rPr>
              <a:t>Trình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duyệt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có thể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tránh được </a:t>
            </a:r>
            <a:r>
              <a:rPr spc="-19" dirty="0">
                <a:solidFill>
                  <a:srgbClr val="FFFFFF"/>
                </a:solidFill>
                <a:latin typeface="Arial"/>
                <a:cs typeface="Arial"/>
              </a:rPr>
              <a:t>yêu</a:t>
            </a:r>
            <a:r>
              <a:rPr spc="1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cầu.</a:t>
            </a:r>
            <a:endParaRPr dirty="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55226" y="825755"/>
            <a:ext cx="10921999" cy="841416"/>
          </a:xfrm>
          <a:prstGeom prst="rect">
            <a:avLst/>
          </a:prstGeom>
        </p:spPr>
        <p:txBody>
          <a:bodyPr vert="horz" wrap="square" lIns="0" tIns="16628" rIns="0" bIns="0" rtlCol="0">
            <a:spAutoFit/>
          </a:bodyPr>
          <a:lstStyle/>
          <a:p>
            <a:pPr marL="341610" marR="6047" indent="-326493">
              <a:lnSpc>
                <a:spcPct val="100499"/>
              </a:lnSpc>
              <a:spcBef>
                <a:spcPts val="130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2364" algn="l"/>
              </a:tabLst>
            </a:pPr>
            <a:r>
              <a:rPr dirty="0">
                <a:latin typeface="Calibri"/>
                <a:cs typeface="Calibri"/>
              </a:rPr>
              <a:t>Phần tử &lt;video&gt; bao gồm </a:t>
            </a:r>
            <a:r>
              <a:rPr spc="5" dirty="0">
                <a:latin typeface="Calibri"/>
                <a:cs typeface="Calibri"/>
              </a:rPr>
              <a:t>một thuộc </a:t>
            </a:r>
            <a:r>
              <a:rPr dirty="0">
                <a:latin typeface="Calibri"/>
                <a:cs typeface="Calibri"/>
              </a:rPr>
              <a:t>tính </a:t>
            </a:r>
            <a:r>
              <a:rPr spc="-5" dirty="0">
                <a:latin typeface="Calibri"/>
                <a:cs typeface="Calibri"/>
              </a:rPr>
              <a:t>preload </a:t>
            </a:r>
            <a:r>
              <a:rPr dirty="0">
                <a:latin typeface="Calibri"/>
                <a:cs typeface="Calibri"/>
              </a:rPr>
              <a:t>cho phép trình </a:t>
            </a:r>
            <a:r>
              <a:rPr spc="-5" dirty="0">
                <a:latin typeface="Calibri"/>
                <a:cs typeface="Calibri"/>
              </a:rPr>
              <a:t>duyệt </a:t>
            </a:r>
            <a:r>
              <a:rPr dirty="0">
                <a:latin typeface="Calibri"/>
                <a:cs typeface="Calibri"/>
              </a:rPr>
              <a:t>để </a:t>
            </a:r>
            <a:r>
              <a:rPr spc="-11" dirty="0">
                <a:latin typeface="Calibri"/>
                <a:cs typeface="Calibri"/>
              </a:rPr>
              <a:t>tải </a:t>
            </a:r>
            <a:r>
              <a:rPr spc="-24" dirty="0">
                <a:latin typeface="Calibri"/>
                <a:cs typeface="Calibri"/>
              </a:rPr>
              <a:t>về  </a:t>
            </a:r>
            <a:r>
              <a:rPr dirty="0">
                <a:latin typeface="Calibri"/>
                <a:cs typeface="Calibri"/>
              </a:rPr>
              <a:t>hoặc </a:t>
            </a:r>
            <a:r>
              <a:rPr spc="5" dirty="0">
                <a:latin typeface="Calibri"/>
                <a:cs typeface="Calibri"/>
              </a:rPr>
              <a:t>đệm </a:t>
            </a:r>
            <a:r>
              <a:rPr dirty="0">
                <a:latin typeface="Calibri"/>
                <a:cs typeface="Calibri"/>
              </a:rPr>
              <a:t>video trong khi các trang web có </a:t>
            </a:r>
            <a:r>
              <a:rPr spc="5" dirty="0">
                <a:latin typeface="Calibri"/>
                <a:cs typeface="Calibri"/>
              </a:rPr>
              <a:t>chứa </a:t>
            </a:r>
            <a:r>
              <a:rPr dirty="0">
                <a:latin typeface="Calibri"/>
                <a:cs typeface="Calibri"/>
              </a:rPr>
              <a:t>video </a:t>
            </a:r>
            <a:r>
              <a:rPr spc="5" dirty="0">
                <a:latin typeface="Calibri"/>
                <a:cs typeface="Calibri"/>
              </a:rPr>
              <a:t>đang </a:t>
            </a:r>
            <a:r>
              <a:rPr dirty="0">
                <a:latin typeface="Calibri"/>
                <a:cs typeface="Calibri"/>
              </a:rPr>
              <a:t>được </a:t>
            </a:r>
            <a:r>
              <a:rPr spc="-5" dirty="0">
                <a:latin typeface="Calibri"/>
                <a:cs typeface="Calibri"/>
              </a:rPr>
              <a:t>tải</a:t>
            </a:r>
            <a:r>
              <a:rPr spc="-241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về.</a:t>
            </a:r>
            <a:endParaRPr>
              <a:latin typeface="Calibri"/>
              <a:cs typeface="Calibri"/>
            </a:endParaRPr>
          </a:p>
          <a:p>
            <a:pPr marL="341610" indent="-326493">
              <a:spcBef>
                <a:spcPts val="30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2364" algn="l"/>
              </a:tabLst>
            </a:pPr>
            <a:r>
              <a:rPr spc="5" dirty="0">
                <a:latin typeface="Calibri"/>
                <a:cs typeface="Calibri"/>
              </a:rPr>
              <a:t>thuộc </a:t>
            </a:r>
            <a:r>
              <a:rPr dirty="0">
                <a:latin typeface="Calibri"/>
                <a:cs typeface="Calibri"/>
              </a:rPr>
              <a:t>tính preload có các giá trị</a:t>
            </a:r>
            <a:r>
              <a:rPr spc="-11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sau:</a:t>
            </a:r>
            <a:endParaRPr>
              <a:latin typeface="Calibri"/>
              <a:cs typeface="Calibri"/>
            </a:endParaRPr>
          </a:p>
        </p:txBody>
      </p:sp>
      <p:sp>
        <p:nvSpPr>
          <p:cNvPr id="11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 smtClean="0"/>
              <a:t>11</a:t>
            </a:r>
            <a:r>
              <a:rPr lang="vi-VN" smtClean="0"/>
              <a:t>-</a:t>
            </a:r>
            <a:r>
              <a:rPr lang="en-US" smtClean="0"/>
              <a:t>HTML Audio và Video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8431822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224" y="132588"/>
            <a:ext cx="12061951" cy="5425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58987" y="118640"/>
            <a:ext cx="1435947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spc="-5" dirty="0"/>
              <a:t>Ví</a:t>
            </a:r>
            <a:r>
              <a:rPr spc="-106" dirty="0"/>
              <a:t> </a:t>
            </a:r>
            <a:r>
              <a:rPr spc="-11" dirty="0"/>
              <a:t>dụ</a:t>
            </a:r>
            <a:endParaRPr dirty="0"/>
          </a:p>
        </p:txBody>
      </p:sp>
      <p:sp>
        <p:nvSpPr>
          <p:cNvPr id="8" name="object 8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14</a:t>
            </a:fld>
            <a:endParaRPr dirty="0"/>
          </a:p>
        </p:txBody>
      </p:sp>
      <p:sp>
        <p:nvSpPr>
          <p:cNvPr id="5" name="object 5"/>
          <p:cNvSpPr txBox="1"/>
          <p:nvPr/>
        </p:nvSpPr>
        <p:spPr>
          <a:xfrm>
            <a:off x="691859" y="867921"/>
            <a:ext cx="10970104" cy="457985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spcBef>
                <a:spcPts val="114"/>
              </a:spcBef>
            </a:pPr>
            <a:r>
              <a:rPr lang="vi-VN" sz="1900" spc="-5" dirty="0">
                <a:latin typeface="Courier New"/>
                <a:cs typeface="Courier New"/>
              </a:rPr>
              <a:t>&lt;!DOCTYPE HTML&gt;</a:t>
            </a:r>
          </a:p>
          <a:p>
            <a:pPr marL="15114">
              <a:spcBef>
                <a:spcPts val="114"/>
              </a:spcBef>
            </a:pPr>
            <a:r>
              <a:rPr lang="vi-VN" sz="1900" spc="-5" dirty="0">
                <a:latin typeface="Courier New"/>
                <a:cs typeface="Courier New"/>
              </a:rPr>
              <a:t>&lt;html&gt;</a:t>
            </a:r>
          </a:p>
          <a:p>
            <a:pPr marL="15114">
              <a:spcBef>
                <a:spcPts val="114"/>
              </a:spcBef>
            </a:pPr>
            <a:r>
              <a:rPr lang="vi-VN" sz="1900" spc="-5" dirty="0">
                <a:latin typeface="Courier New"/>
                <a:cs typeface="Courier New"/>
              </a:rPr>
              <a:t>   &lt;</a:t>
            </a:r>
            <a:r>
              <a:rPr lang="vi-VN" sz="1900" spc="-5" dirty="0">
                <a:latin typeface="Courier New"/>
                <a:cs typeface="Courier New"/>
              </a:rPr>
              <a:t>head&gt;</a:t>
            </a:r>
          </a:p>
          <a:p>
            <a:pPr marL="15114">
              <a:spcBef>
                <a:spcPts val="114"/>
              </a:spcBef>
            </a:pPr>
            <a:r>
              <a:rPr lang="vi-VN" sz="1900" spc="-5" dirty="0">
                <a:latin typeface="Courier New"/>
                <a:cs typeface="Courier New"/>
              </a:rPr>
              <a:t>   &lt;/</a:t>
            </a:r>
            <a:r>
              <a:rPr lang="vi-VN" sz="1900" spc="-5" dirty="0">
                <a:latin typeface="Courier New"/>
                <a:cs typeface="Courier New"/>
              </a:rPr>
              <a:t>head&gt;</a:t>
            </a:r>
          </a:p>
          <a:p>
            <a:pPr marL="15114">
              <a:spcBef>
                <a:spcPts val="114"/>
              </a:spcBef>
            </a:pPr>
            <a:r>
              <a:rPr lang="vi-VN" sz="1900" spc="-5" dirty="0">
                <a:latin typeface="Courier New"/>
                <a:cs typeface="Courier New"/>
              </a:rPr>
              <a:t>   &lt;</a:t>
            </a:r>
            <a:r>
              <a:rPr lang="vi-VN" sz="1900" spc="-5" dirty="0">
                <a:latin typeface="Courier New"/>
                <a:cs typeface="Courier New"/>
              </a:rPr>
              <a:t>body&gt;</a:t>
            </a:r>
          </a:p>
          <a:p>
            <a:pPr marL="15114">
              <a:spcBef>
                <a:spcPts val="114"/>
              </a:spcBef>
            </a:pPr>
            <a:r>
              <a:rPr lang="vi-VN" sz="1900" spc="-5" dirty="0">
                <a:latin typeface="Courier New"/>
                <a:cs typeface="Courier New"/>
              </a:rPr>
              <a:t>      &lt;</a:t>
            </a:r>
            <a:r>
              <a:rPr lang="vi-VN" sz="1900" spc="-5" dirty="0">
                <a:latin typeface="Courier New"/>
                <a:cs typeface="Courier New"/>
              </a:rPr>
              <a:t>video width=”160” height=”140” src=”D:\Source</a:t>
            </a:r>
          </a:p>
          <a:p>
            <a:pPr marL="15114">
              <a:spcBef>
                <a:spcPts val="114"/>
              </a:spcBef>
            </a:pPr>
            <a:r>
              <a:rPr lang="vi-VN" sz="1900" spc="-5" dirty="0">
                <a:latin typeface="Courier New"/>
                <a:cs typeface="Courier New"/>
              </a:rPr>
              <a:t>Codes\movie.mp4” controls preload=”none” muted&gt;</a:t>
            </a:r>
          </a:p>
          <a:p>
            <a:pPr marL="15114">
              <a:spcBef>
                <a:spcPts val="114"/>
              </a:spcBef>
            </a:pPr>
            <a:r>
              <a:rPr lang="vi-VN" sz="1900" spc="-5" dirty="0">
                <a:latin typeface="Courier New"/>
                <a:cs typeface="Courier New"/>
              </a:rPr>
              <a:t>Your browser does not support the video.</a:t>
            </a:r>
          </a:p>
          <a:p>
            <a:pPr marL="15114">
              <a:spcBef>
                <a:spcPts val="114"/>
              </a:spcBef>
            </a:pPr>
            <a:r>
              <a:rPr lang="vi-VN" sz="1900" spc="-5" dirty="0">
                <a:latin typeface="Courier New"/>
                <a:cs typeface="Courier New"/>
              </a:rPr>
              <a:t>      &lt;/</a:t>
            </a:r>
            <a:r>
              <a:rPr lang="vi-VN" sz="1900" spc="-5" dirty="0">
                <a:latin typeface="Courier New"/>
                <a:cs typeface="Courier New"/>
              </a:rPr>
              <a:t>video&gt;</a:t>
            </a:r>
          </a:p>
          <a:p>
            <a:pPr marL="15114">
              <a:spcBef>
                <a:spcPts val="114"/>
              </a:spcBef>
            </a:pPr>
            <a:r>
              <a:rPr lang="vi-VN" sz="1900" spc="-5" dirty="0">
                <a:latin typeface="Courier New"/>
                <a:cs typeface="Courier New"/>
              </a:rPr>
              <a:t>      &lt;</a:t>
            </a:r>
            <a:r>
              <a:rPr lang="vi-VN" sz="1900" spc="-5" dirty="0">
                <a:latin typeface="Courier New"/>
                <a:cs typeface="Courier New"/>
              </a:rPr>
              <a:t>video width=”160” height=”140” src=”D:\ Source</a:t>
            </a:r>
          </a:p>
          <a:p>
            <a:pPr marL="15114">
              <a:spcBef>
                <a:spcPts val="114"/>
              </a:spcBef>
            </a:pPr>
            <a:r>
              <a:rPr lang="vi-VN" sz="1900" spc="-5" dirty="0">
                <a:latin typeface="Courier New"/>
                <a:cs typeface="Courier New"/>
              </a:rPr>
              <a:t>Codes\movie.mp4” controls preload=”metadata” muted&gt;</a:t>
            </a:r>
          </a:p>
          <a:p>
            <a:pPr marL="15114">
              <a:spcBef>
                <a:spcPts val="114"/>
              </a:spcBef>
            </a:pPr>
            <a:r>
              <a:rPr lang="vi-VN" sz="1900" spc="-5" dirty="0">
                <a:latin typeface="Courier New"/>
                <a:cs typeface="Courier New"/>
              </a:rPr>
              <a:t>Your browser does not support the video.</a:t>
            </a:r>
          </a:p>
          <a:p>
            <a:pPr marL="15114">
              <a:spcBef>
                <a:spcPts val="114"/>
              </a:spcBef>
            </a:pPr>
            <a:r>
              <a:rPr lang="vi-VN" sz="1900" spc="-5" dirty="0">
                <a:latin typeface="Courier New"/>
                <a:cs typeface="Courier New"/>
              </a:rPr>
              <a:t>      &lt;/</a:t>
            </a:r>
            <a:r>
              <a:rPr lang="vi-VN" sz="1900" spc="-5" dirty="0">
                <a:latin typeface="Courier New"/>
                <a:cs typeface="Courier New"/>
              </a:rPr>
              <a:t>video&gt;</a:t>
            </a:r>
          </a:p>
          <a:p>
            <a:pPr marL="15114">
              <a:spcBef>
                <a:spcPts val="114"/>
              </a:spcBef>
            </a:pPr>
            <a:r>
              <a:rPr lang="vi-VN" sz="1900" spc="-5" dirty="0">
                <a:latin typeface="Courier New"/>
                <a:cs typeface="Courier New"/>
              </a:rPr>
              <a:t>   &lt;/</a:t>
            </a:r>
            <a:r>
              <a:rPr lang="vi-VN" sz="1900" spc="-5" dirty="0">
                <a:latin typeface="Courier New"/>
                <a:cs typeface="Courier New"/>
              </a:rPr>
              <a:t>body&gt;</a:t>
            </a:r>
          </a:p>
          <a:p>
            <a:pPr marL="15114">
              <a:spcBef>
                <a:spcPts val="114"/>
              </a:spcBef>
            </a:pPr>
            <a:r>
              <a:rPr lang="vi-VN" sz="1900" spc="-5" dirty="0">
                <a:latin typeface="Courier New"/>
                <a:cs typeface="Courier New"/>
              </a:rPr>
              <a:t>&lt;/html&gt;</a:t>
            </a:r>
            <a:endParaRPr sz="1900" dirty="0">
              <a:latin typeface="Courier New"/>
              <a:cs typeface="Courier New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200036" y="3941216"/>
            <a:ext cx="4779265" cy="243151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 smtClean="0"/>
              <a:t>11</a:t>
            </a:r>
            <a:r>
              <a:rPr lang="vi-VN" smtClean="0"/>
              <a:t>-</a:t>
            </a:r>
            <a:r>
              <a:rPr lang="en-US" smtClean="0"/>
              <a:t>HTML Audio và Video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0929199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224" y="132588"/>
            <a:ext cx="12061951" cy="5425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58988" y="-7090"/>
            <a:ext cx="7159412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spc="-19" dirty="0"/>
              <a:t>Thiết </a:t>
            </a:r>
            <a:r>
              <a:rPr spc="-5" dirty="0"/>
              <a:t>lập </a:t>
            </a:r>
            <a:r>
              <a:rPr spc="-11" dirty="0"/>
              <a:t>kích </a:t>
            </a:r>
            <a:r>
              <a:rPr spc="-5" dirty="0"/>
              <a:t>thước</a:t>
            </a:r>
            <a:r>
              <a:rPr spc="-11" dirty="0"/>
              <a:t> video</a:t>
            </a:r>
            <a:endParaRPr dirty="0"/>
          </a:p>
        </p:txBody>
      </p:sp>
      <p:sp>
        <p:nvSpPr>
          <p:cNvPr id="10" name="object 10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15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755225" y="825753"/>
            <a:ext cx="10927928" cy="1278867"/>
          </a:xfrm>
          <a:prstGeom prst="rect">
            <a:avLst/>
          </a:prstGeom>
        </p:spPr>
        <p:txBody>
          <a:bodyPr vert="horz" wrap="square" lIns="0" tIns="16628" rIns="0" bIns="0" rtlCol="0">
            <a:spAutoFit/>
          </a:bodyPr>
          <a:lstStyle/>
          <a:p>
            <a:pPr marL="341610" marR="6801" indent="-326493">
              <a:lnSpc>
                <a:spcPct val="100499"/>
              </a:lnSpc>
              <a:spcBef>
                <a:spcPts val="130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2364" algn="l"/>
              </a:tabLst>
            </a:pPr>
            <a:r>
              <a:rPr dirty="0">
                <a:latin typeface="Calibri"/>
                <a:cs typeface="Calibri"/>
              </a:rPr>
              <a:t>Người dùng có thể </a:t>
            </a:r>
            <a:r>
              <a:rPr spc="-5" dirty="0">
                <a:latin typeface="Calibri"/>
                <a:cs typeface="Calibri"/>
              </a:rPr>
              <a:t>xác </a:t>
            </a:r>
            <a:r>
              <a:rPr dirty="0">
                <a:latin typeface="Calibri"/>
                <a:cs typeface="Calibri"/>
              </a:rPr>
              <a:t>định kích thước </a:t>
            </a:r>
            <a:r>
              <a:rPr spc="5" dirty="0">
                <a:latin typeface="Calibri"/>
                <a:cs typeface="Calibri"/>
              </a:rPr>
              <a:t>của </a:t>
            </a:r>
            <a:r>
              <a:rPr dirty="0">
                <a:latin typeface="Calibri"/>
                <a:cs typeface="Calibri"/>
              </a:rPr>
              <a:t>video </a:t>
            </a:r>
            <a:r>
              <a:rPr spc="-5" dirty="0">
                <a:latin typeface="Calibri"/>
                <a:cs typeface="Calibri"/>
              </a:rPr>
              <a:t>với </a:t>
            </a:r>
            <a:r>
              <a:rPr dirty="0">
                <a:latin typeface="Calibri"/>
                <a:cs typeface="Calibri"/>
              </a:rPr>
              <a:t>chiều cao </a:t>
            </a:r>
            <a:r>
              <a:rPr spc="-5" dirty="0">
                <a:latin typeface="Calibri"/>
                <a:cs typeface="Calibri"/>
              </a:rPr>
              <a:t>và </a:t>
            </a:r>
            <a:r>
              <a:rPr dirty="0">
                <a:latin typeface="Calibri"/>
                <a:cs typeface="Calibri"/>
              </a:rPr>
              <a:t>chiều </a:t>
            </a:r>
            <a:r>
              <a:rPr spc="-5" dirty="0">
                <a:latin typeface="Calibri"/>
                <a:cs typeface="Calibri"/>
              </a:rPr>
              <a:t>rộng  </a:t>
            </a:r>
            <a:r>
              <a:rPr spc="5" dirty="0">
                <a:latin typeface="Calibri"/>
                <a:cs typeface="Calibri"/>
              </a:rPr>
              <a:t>thuộc </a:t>
            </a:r>
            <a:r>
              <a:rPr dirty="0">
                <a:latin typeface="Calibri"/>
                <a:cs typeface="Calibri"/>
              </a:rPr>
              <a:t>tính </a:t>
            </a:r>
            <a:r>
              <a:rPr spc="5" dirty="0">
                <a:latin typeface="Calibri"/>
                <a:cs typeface="Calibri"/>
              </a:rPr>
              <a:t>của </a:t>
            </a:r>
            <a:r>
              <a:rPr dirty="0">
                <a:latin typeface="Calibri"/>
                <a:cs typeface="Calibri"/>
              </a:rPr>
              <a:t>phần tử</a:t>
            </a:r>
            <a:r>
              <a:rPr spc="-114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&lt;video&gt;.</a:t>
            </a:r>
            <a:endParaRPr>
              <a:latin typeface="Calibri"/>
              <a:cs typeface="Calibri"/>
            </a:endParaRPr>
          </a:p>
          <a:p>
            <a:pPr marL="341610" marR="6047" indent="-326493">
              <a:lnSpc>
                <a:spcPct val="101099"/>
              </a:lnSpc>
              <a:buClr>
                <a:srgbClr val="AC1317"/>
              </a:buClr>
              <a:buSzPct val="151351"/>
              <a:buFont typeface="Wingdings"/>
              <a:buChar char=""/>
              <a:tabLst>
                <a:tab pos="342364" algn="l"/>
              </a:tabLst>
            </a:pPr>
            <a:r>
              <a:rPr dirty="0">
                <a:latin typeface="Calibri"/>
                <a:cs typeface="Calibri"/>
              </a:rPr>
              <a:t>Nếu các thuộc tính </a:t>
            </a:r>
            <a:r>
              <a:rPr spc="-5" dirty="0">
                <a:latin typeface="Calibri"/>
                <a:cs typeface="Calibri"/>
              </a:rPr>
              <a:t>này </a:t>
            </a:r>
            <a:r>
              <a:rPr dirty="0">
                <a:latin typeface="Calibri"/>
                <a:cs typeface="Calibri"/>
              </a:rPr>
              <a:t>không được cung cấp sau đó trình </a:t>
            </a:r>
            <a:r>
              <a:rPr spc="-5" dirty="0">
                <a:latin typeface="Calibri"/>
                <a:cs typeface="Calibri"/>
              </a:rPr>
              <a:t>duyệt </a:t>
            </a:r>
            <a:r>
              <a:rPr dirty="0">
                <a:latin typeface="Calibri"/>
                <a:cs typeface="Calibri"/>
              </a:rPr>
              <a:t>đặt video với kích  </a:t>
            </a:r>
            <a:r>
              <a:rPr spc="5" dirty="0">
                <a:latin typeface="Calibri"/>
                <a:cs typeface="Calibri"/>
              </a:rPr>
              <a:t>thước </a:t>
            </a:r>
            <a:r>
              <a:rPr dirty="0">
                <a:latin typeface="Calibri"/>
                <a:cs typeface="Calibri"/>
              </a:rPr>
              <a:t>chính </a:t>
            </a:r>
            <a:r>
              <a:rPr spc="5" dirty="0">
                <a:latin typeface="Calibri"/>
                <a:cs typeface="Calibri"/>
              </a:rPr>
              <a:t>của</a:t>
            </a:r>
            <a:r>
              <a:rPr spc="-10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video.</a:t>
            </a:r>
            <a:endParaRPr>
              <a:latin typeface="Calibri"/>
              <a:cs typeface="Calibri"/>
            </a:endParaRPr>
          </a:p>
          <a:p>
            <a:pPr marL="341610" marR="7558" indent="-326493">
              <a:lnSpc>
                <a:spcPts val="2667"/>
              </a:lnSpc>
              <a:spcBef>
                <a:spcPts val="84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2364" algn="l"/>
              </a:tabLst>
            </a:pPr>
            <a:r>
              <a:rPr spc="5" dirty="0">
                <a:latin typeface="Calibri"/>
                <a:cs typeface="Calibri"/>
              </a:rPr>
              <a:t>Mã </a:t>
            </a:r>
            <a:r>
              <a:rPr dirty="0">
                <a:latin typeface="Calibri"/>
                <a:cs typeface="Calibri"/>
              </a:rPr>
              <a:t>số câu </a:t>
            </a:r>
            <a:r>
              <a:rPr spc="-5" dirty="0">
                <a:latin typeface="Calibri"/>
                <a:cs typeface="Calibri"/>
              </a:rPr>
              <a:t>liên </a:t>
            </a:r>
            <a:r>
              <a:rPr dirty="0">
                <a:latin typeface="Calibri"/>
                <a:cs typeface="Calibri"/>
              </a:rPr>
              <a:t>quan chứng minh làm thế nào để </a:t>
            </a:r>
            <a:r>
              <a:rPr spc="5" dirty="0">
                <a:latin typeface="Calibri"/>
                <a:cs typeface="Calibri"/>
              </a:rPr>
              <a:t>áp </a:t>
            </a:r>
            <a:r>
              <a:rPr dirty="0">
                <a:latin typeface="Calibri"/>
                <a:cs typeface="Calibri"/>
              </a:rPr>
              <a:t>dụng </a:t>
            </a:r>
            <a:r>
              <a:rPr spc="-5" dirty="0">
                <a:latin typeface="Calibri"/>
                <a:cs typeface="Calibri"/>
              </a:rPr>
              <a:t>chiều </a:t>
            </a:r>
            <a:r>
              <a:rPr dirty="0">
                <a:latin typeface="Calibri"/>
                <a:cs typeface="Calibri"/>
              </a:rPr>
              <a:t>cao </a:t>
            </a:r>
            <a:r>
              <a:rPr spc="-5" dirty="0">
                <a:latin typeface="Calibri"/>
                <a:cs typeface="Calibri"/>
              </a:rPr>
              <a:t>và </a:t>
            </a:r>
            <a:r>
              <a:rPr dirty="0">
                <a:latin typeface="Calibri"/>
                <a:cs typeface="Calibri"/>
              </a:rPr>
              <a:t>các thuộc  tính chiều rộng </a:t>
            </a:r>
            <a:r>
              <a:rPr spc="5" dirty="0">
                <a:latin typeface="Calibri"/>
                <a:cs typeface="Calibri"/>
              </a:rPr>
              <a:t>đến </a:t>
            </a:r>
            <a:r>
              <a:rPr dirty="0">
                <a:latin typeface="Calibri"/>
                <a:cs typeface="Calibri"/>
              </a:rPr>
              <a:t>các yếu </a:t>
            </a:r>
            <a:r>
              <a:rPr spc="-5" dirty="0">
                <a:latin typeface="Calibri"/>
                <a:cs typeface="Calibri"/>
              </a:rPr>
              <a:t>tố</a:t>
            </a:r>
            <a:r>
              <a:rPr spc="-144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&lt;video&gt;.</a:t>
            </a:r>
            <a:endParaRPr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794675" y="5138998"/>
            <a:ext cx="5281500" cy="266063"/>
          </a:xfrm>
          <a:prstGeom prst="rect">
            <a:avLst/>
          </a:prstGeom>
        </p:spPr>
        <p:txBody>
          <a:bodyPr vert="horz" wrap="square" lIns="0" tIns="19650" rIns="0" bIns="0" rtlCol="0">
            <a:spAutoFit/>
          </a:bodyPr>
          <a:lstStyle/>
          <a:p>
            <a:pPr marL="15114">
              <a:spcBef>
                <a:spcPts val="155"/>
              </a:spcBef>
              <a:tabLst>
                <a:tab pos="1161622" algn="l"/>
                <a:tab pos="3033671" algn="l"/>
              </a:tabLst>
            </a:pPr>
            <a:r>
              <a:rPr sz="1600" spc="11" dirty="0">
                <a:latin typeface="Courier New"/>
                <a:cs typeface="Courier New"/>
              </a:rPr>
              <a:t>controls	preload=”auto”	width=”360”</a:t>
            </a:r>
            <a:endParaRPr sz="1600" dirty="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46665" y="2260434"/>
            <a:ext cx="6356774" cy="3251111"/>
          </a:xfrm>
          <a:prstGeom prst="rect">
            <a:avLst/>
          </a:prstGeom>
        </p:spPr>
        <p:txBody>
          <a:bodyPr vert="horz" wrap="square" lIns="0" tIns="19650" rIns="0" bIns="0" rtlCol="0">
            <a:spAutoFit/>
          </a:bodyPr>
          <a:lstStyle/>
          <a:p>
            <a:pPr marL="15114">
              <a:spcBef>
                <a:spcPts val="155"/>
              </a:spcBef>
            </a:pPr>
            <a:r>
              <a:rPr sz="1600" spc="11" dirty="0">
                <a:latin typeface="Courier New"/>
                <a:cs typeface="Courier New"/>
              </a:rPr>
              <a:t>&lt;!DOCTYPE HTML&gt;</a:t>
            </a:r>
            <a:endParaRPr sz="1600" dirty="0">
              <a:latin typeface="Courier New"/>
              <a:cs typeface="Courier New"/>
            </a:endParaRPr>
          </a:p>
          <a:p>
            <a:pPr marL="15114">
              <a:spcBef>
                <a:spcPts val="41"/>
              </a:spcBef>
            </a:pPr>
            <a:r>
              <a:rPr sz="1600" spc="11" dirty="0">
                <a:latin typeface="Courier New"/>
                <a:cs typeface="Courier New"/>
              </a:rPr>
              <a:t>&lt;html&gt;</a:t>
            </a:r>
            <a:endParaRPr sz="1600" dirty="0">
              <a:latin typeface="Courier New"/>
              <a:cs typeface="Courier New"/>
            </a:endParaRPr>
          </a:p>
          <a:p>
            <a:pPr marL="257719">
              <a:spcBef>
                <a:spcPts val="49"/>
              </a:spcBef>
            </a:pPr>
            <a:r>
              <a:rPr sz="1600" spc="11" dirty="0">
                <a:latin typeface="Courier New"/>
                <a:cs typeface="Courier New"/>
              </a:rPr>
              <a:t>&lt;head&gt;</a:t>
            </a:r>
            <a:endParaRPr sz="1600" dirty="0">
              <a:latin typeface="Courier New"/>
              <a:cs typeface="Courier New"/>
            </a:endParaRPr>
          </a:p>
          <a:p>
            <a:pPr marL="257719">
              <a:spcBef>
                <a:spcPts val="60"/>
              </a:spcBef>
            </a:pPr>
            <a:r>
              <a:rPr sz="1600" spc="11" dirty="0">
                <a:latin typeface="Courier New"/>
                <a:cs typeface="Courier New"/>
              </a:rPr>
              <a:t>&lt;/head&gt;</a:t>
            </a:r>
            <a:endParaRPr sz="1600" dirty="0">
              <a:latin typeface="Courier New"/>
              <a:cs typeface="Courier New"/>
            </a:endParaRPr>
          </a:p>
          <a:p>
            <a:pPr marL="499564">
              <a:spcBef>
                <a:spcPts val="41"/>
              </a:spcBef>
            </a:pPr>
            <a:r>
              <a:rPr sz="1600" spc="11" dirty="0">
                <a:latin typeface="Courier New"/>
                <a:cs typeface="Courier New"/>
              </a:rPr>
              <a:t>&lt;title&gt; Video</a:t>
            </a:r>
            <a:r>
              <a:rPr sz="1600" spc="30" dirty="0">
                <a:latin typeface="Courier New"/>
                <a:cs typeface="Courier New"/>
              </a:rPr>
              <a:t> </a:t>
            </a:r>
            <a:r>
              <a:rPr sz="1600" spc="11" dirty="0">
                <a:latin typeface="Courier New"/>
                <a:cs typeface="Courier New"/>
              </a:rPr>
              <a:t>Size&lt;/title&gt;</a:t>
            </a:r>
            <a:endParaRPr sz="1600" dirty="0">
              <a:latin typeface="Courier New"/>
              <a:cs typeface="Courier New"/>
            </a:endParaRPr>
          </a:p>
          <a:p>
            <a:pPr marL="499564" marR="3989724" indent="-241848">
              <a:lnSpc>
                <a:spcPts val="1915"/>
              </a:lnSpc>
              <a:spcBef>
                <a:spcPts val="54"/>
              </a:spcBef>
            </a:pPr>
            <a:r>
              <a:rPr sz="1600" spc="11" dirty="0">
                <a:latin typeface="Courier New"/>
                <a:cs typeface="Courier New"/>
              </a:rPr>
              <a:t>&lt;style&gt;  vi</a:t>
            </a:r>
            <a:r>
              <a:rPr sz="1600" dirty="0">
                <a:latin typeface="Courier New"/>
                <a:cs typeface="Courier New"/>
              </a:rPr>
              <a:t>d</a:t>
            </a:r>
            <a:r>
              <a:rPr sz="1600" spc="11" dirty="0">
                <a:latin typeface="Courier New"/>
                <a:cs typeface="Courier New"/>
              </a:rPr>
              <a:t>eo{</a:t>
            </a:r>
            <a:endParaRPr sz="1600" dirty="0">
              <a:latin typeface="Courier New"/>
              <a:cs typeface="Courier New"/>
            </a:endParaRPr>
          </a:p>
          <a:p>
            <a:pPr marL="742168">
              <a:lnSpc>
                <a:spcPts val="1820"/>
              </a:lnSpc>
            </a:pPr>
            <a:r>
              <a:rPr sz="1600" spc="11" dirty="0">
                <a:latin typeface="Courier New"/>
                <a:cs typeface="Courier New"/>
              </a:rPr>
              <a:t>background-color:</a:t>
            </a:r>
            <a:r>
              <a:rPr sz="1600" spc="19" dirty="0">
                <a:latin typeface="Courier New"/>
                <a:cs typeface="Courier New"/>
              </a:rPr>
              <a:t> </a:t>
            </a:r>
            <a:r>
              <a:rPr sz="1600" spc="11" dirty="0">
                <a:latin typeface="Courier New"/>
                <a:cs typeface="Courier New"/>
              </a:rPr>
              <a:t>black;</a:t>
            </a:r>
            <a:endParaRPr sz="1600" dirty="0">
              <a:latin typeface="Courier New"/>
              <a:cs typeface="Courier New"/>
            </a:endParaRPr>
          </a:p>
          <a:p>
            <a:pPr marL="742168">
              <a:spcBef>
                <a:spcPts val="49"/>
              </a:spcBef>
            </a:pPr>
            <a:r>
              <a:rPr sz="1600" spc="11" dirty="0">
                <a:latin typeface="Courier New"/>
                <a:cs typeface="Courier New"/>
              </a:rPr>
              <a:t>border: medium double black;</a:t>
            </a:r>
            <a:endParaRPr sz="1600" dirty="0">
              <a:latin typeface="Courier New"/>
              <a:cs typeface="Courier New"/>
            </a:endParaRPr>
          </a:p>
          <a:p>
            <a:pPr marL="499564">
              <a:spcBef>
                <a:spcPts val="54"/>
              </a:spcBef>
            </a:pPr>
            <a:r>
              <a:rPr sz="1600" spc="11" dirty="0">
                <a:latin typeface="Courier New"/>
                <a:cs typeface="Courier New"/>
              </a:rPr>
              <a:t>}</a:t>
            </a:r>
            <a:endParaRPr sz="1600" dirty="0">
              <a:latin typeface="Courier New"/>
              <a:cs typeface="Courier New"/>
            </a:endParaRPr>
          </a:p>
          <a:p>
            <a:pPr marL="257719">
              <a:spcBef>
                <a:spcPts val="49"/>
              </a:spcBef>
            </a:pPr>
            <a:r>
              <a:rPr sz="1600" spc="11" dirty="0">
                <a:latin typeface="Courier New"/>
                <a:cs typeface="Courier New"/>
              </a:rPr>
              <a:t>&lt;/style&gt;</a:t>
            </a:r>
            <a:endParaRPr sz="1600" dirty="0">
              <a:latin typeface="Courier New"/>
              <a:cs typeface="Courier New"/>
            </a:endParaRPr>
          </a:p>
          <a:p>
            <a:pPr marL="257719">
              <a:spcBef>
                <a:spcPts val="41"/>
              </a:spcBef>
            </a:pPr>
            <a:r>
              <a:rPr sz="1600" spc="11" dirty="0">
                <a:latin typeface="Courier New"/>
                <a:cs typeface="Courier New"/>
              </a:rPr>
              <a:t>&lt;body&gt;</a:t>
            </a:r>
            <a:endParaRPr sz="1600" dirty="0">
              <a:latin typeface="Courier New"/>
              <a:cs typeface="Courier New"/>
            </a:endParaRPr>
          </a:p>
          <a:p>
            <a:pPr marL="341610" marR="6047" indent="157199">
              <a:lnSpc>
                <a:spcPct val="102299"/>
              </a:lnSpc>
              <a:spcBef>
                <a:spcPts val="19"/>
              </a:spcBef>
              <a:tabLst>
                <a:tab pos="1404224" algn="l"/>
                <a:tab pos="3274762" algn="l"/>
              </a:tabLst>
            </a:pPr>
            <a:r>
              <a:rPr sz="1600" spc="11" dirty="0">
                <a:latin typeface="Courier New"/>
                <a:cs typeface="Courier New"/>
              </a:rPr>
              <a:t>&lt;v</a:t>
            </a:r>
            <a:r>
              <a:rPr sz="1600" dirty="0">
                <a:latin typeface="Courier New"/>
                <a:cs typeface="Courier New"/>
              </a:rPr>
              <a:t>i</a:t>
            </a:r>
            <a:r>
              <a:rPr sz="1600" spc="11" dirty="0">
                <a:latin typeface="Courier New"/>
                <a:cs typeface="Courier New"/>
              </a:rPr>
              <a:t>deo</a:t>
            </a:r>
            <a:r>
              <a:rPr sz="1600" dirty="0">
                <a:latin typeface="Courier New"/>
                <a:cs typeface="Courier New"/>
              </a:rPr>
              <a:t>	s</a:t>
            </a:r>
            <a:r>
              <a:rPr sz="1600" spc="11" dirty="0">
                <a:latin typeface="Courier New"/>
                <a:cs typeface="Courier New"/>
              </a:rPr>
              <a:t>r</a:t>
            </a:r>
            <a:r>
              <a:rPr sz="1600" dirty="0">
                <a:latin typeface="Courier New"/>
                <a:cs typeface="Courier New"/>
              </a:rPr>
              <a:t>c</a:t>
            </a:r>
            <a:r>
              <a:rPr sz="1600" spc="11" dirty="0">
                <a:latin typeface="Courier New"/>
                <a:cs typeface="Courier New"/>
              </a:rPr>
              <a:t>=”</a:t>
            </a:r>
            <a:r>
              <a:rPr sz="1600" spc="19" dirty="0">
                <a:latin typeface="Courier New"/>
                <a:cs typeface="Courier New"/>
              </a:rPr>
              <a:t>D</a:t>
            </a:r>
            <a:r>
              <a:rPr sz="1600" dirty="0">
                <a:latin typeface="Courier New"/>
                <a:cs typeface="Courier New"/>
              </a:rPr>
              <a:t>:</a:t>
            </a:r>
            <a:r>
              <a:rPr sz="1600" spc="19" dirty="0">
                <a:latin typeface="Courier New"/>
                <a:cs typeface="Courier New"/>
              </a:rPr>
              <a:t>\</a:t>
            </a:r>
            <a:r>
              <a:rPr sz="1600" spc="11" dirty="0">
                <a:latin typeface="Courier New"/>
                <a:cs typeface="Courier New"/>
              </a:rPr>
              <a:t>S</a:t>
            </a:r>
            <a:r>
              <a:rPr sz="1600" dirty="0">
                <a:latin typeface="Courier New"/>
                <a:cs typeface="Courier New"/>
              </a:rPr>
              <a:t>o</a:t>
            </a:r>
            <a:r>
              <a:rPr sz="1600" spc="11" dirty="0">
                <a:latin typeface="Courier New"/>
                <a:cs typeface="Courier New"/>
              </a:rPr>
              <a:t>ur</a:t>
            </a:r>
            <a:r>
              <a:rPr sz="1600" dirty="0">
                <a:latin typeface="Courier New"/>
                <a:cs typeface="Courier New"/>
              </a:rPr>
              <a:t>c</a:t>
            </a:r>
            <a:r>
              <a:rPr sz="1600" spc="11" dirty="0">
                <a:latin typeface="Courier New"/>
                <a:cs typeface="Courier New"/>
              </a:rPr>
              <a:t>e</a:t>
            </a:r>
            <a:r>
              <a:rPr sz="1600" dirty="0">
                <a:latin typeface="Courier New"/>
                <a:cs typeface="Courier New"/>
              </a:rPr>
              <a:t>	</a:t>
            </a:r>
            <a:r>
              <a:rPr sz="1600" spc="11" dirty="0">
                <a:latin typeface="Courier New"/>
                <a:cs typeface="Courier New"/>
              </a:rPr>
              <a:t>C</a:t>
            </a:r>
            <a:r>
              <a:rPr sz="1600" dirty="0">
                <a:latin typeface="Courier New"/>
                <a:cs typeface="Courier New"/>
              </a:rPr>
              <a:t>o</a:t>
            </a:r>
            <a:r>
              <a:rPr sz="1600" spc="11" dirty="0">
                <a:latin typeface="Courier New"/>
                <a:cs typeface="Courier New"/>
              </a:rPr>
              <a:t>de</a:t>
            </a:r>
            <a:r>
              <a:rPr sz="1600" spc="19" dirty="0">
                <a:latin typeface="Courier New"/>
                <a:cs typeface="Courier New"/>
              </a:rPr>
              <a:t>s</a:t>
            </a:r>
            <a:r>
              <a:rPr sz="1600" dirty="0">
                <a:latin typeface="Courier New"/>
                <a:cs typeface="Courier New"/>
              </a:rPr>
              <a:t>\</a:t>
            </a:r>
            <a:r>
              <a:rPr sz="1600" spc="11" dirty="0">
                <a:latin typeface="Courier New"/>
                <a:cs typeface="Courier New"/>
              </a:rPr>
              <a:t>mo</a:t>
            </a:r>
            <a:r>
              <a:rPr sz="1600" dirty="0">
                <a:latin typeface="Courier New"/>
                <a:cs typeface="Courier New"/>
              </a:rPr>
              <a:t>v</a:t>
            </a:r>
            <a:r>
              <a:rPr sz="1600" spc="11" dirty="0">
                <a:latin typeface="Courier New"/>
                <a:cs typeface="Courier New"/>
              </a:rPr>
              <a:t>i</a:t>
            </a:r>
            <a:r>
              <a:rPr sz="1600" spc="19" dirty="0">
                <a:latin typeface="Courier New"/>
                <a:cs typeface="Courier New"/>
              </a:rPr>
              <a:t>e</a:t>
            </a:r>
            <a:r>
              <a:rPr sz="1600" dirty="0">
                <a:latin typeface="Courier New"/>
                <a:cs typeface="Courier New"/>
              </a:rPr>
              <a:t>.</a:t>
            </a:r>
            <a:r>
              <a:rPr sz="1600" spc="11" dirty="0">
                <a:latin typeface="Courier New"/>
                <a:cs typeface="Courier New"/>
              </a:rPr>
              <a:t>mp</a:t>
            </a:r>
            <a:r>
              <a:rPr sz="1600" dirty="0">
                <a:latin typeface="Courier New"/>
                <a:cs typeface="Courier New"/>
              </a:rPr>
              <a:t>4</a:t>
            </a:r>
            <a:r>
              <a:rPr sz="1600" spc="11" dirty="0">
                <a:latin typeface="Courier New"/>
                <a:cs typeface="Courier New"/>
              </a:rPr>
              <a:t>”  height=”340”&gt;</a:t>
            </a:r>
            <a:endParaRPr sz="1600" dirty="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52354" y="5420104"/>
            <a:ext cx="10380167" cy="1017551"/>
          </a:xfrm>
          <a:prstGeom prst="rect">
            <a:avLst/>
          </a:prstGeom>
        </p:spPr>
        <p:txBody>
          <a:bodyPr vert="horz" wrap="square" lIns="0" tIns="19650" rIns="0" bIns="0" rtlCol="0">
            <a:spAutoFit/>
          </a:bodyPr>
          <a:lstStyle/>
          <a:p>
            <a:pPr marL="742168">
              <a:spcBef>
                <a:spcPts val="155"/>
              </a:spcBef>
            </a:pPr>
            <a:r>
              <a:rPr sz="1600" spc="11" dirty="0">
                <a:latin typeface="Courier New"/>
                <a:cs typeface="Courier New"/>
              </a:rPr>
              <a:t>Your browser does not support the</a:t>
            </a:r>
            <a:r>
              <a:rPr sz="1600" spc="-11" dirty="0">
                <a:latin typeface="Courier New"/>
                <a:cs typeface="Courier New"/>
              </a:rPr>
              <a:t> </a:t>
            </a:r>
            <a:r>
              <a:rPr sz="1600" spc="11" dirty="0">
                <a:latin typeface="Courier New"/>
                <a:cs typeface="Courier New"/>
              </a:rPr>
              <a:t>video.</a:t>
            </a:r>
            <a:endParaRPr sz="1600" dirty="0">
              <a:latin typeface="Courier New"/>
              <a:cs typeface="Courier New"/>
            </a:endParaRPr>
          </a:p>
          <a:p>
            <a:pPr marL="499564">
              <a:spcBef>
                <a:spcPts val="60"/>
              </a:spcBef>
            </a:pPr>
            <a:r>
              <a:rPr sz="1600" spc="11" dirty="0">
                <a:latin typeface="Courier New"/>
                <a:cs typeface="Courier New"/>
              </a:rPr>
              <a:t>&lt;/video&gt;</a:t>
            </a:r>
            <a:endParaRPr sz="1600" dirty="0">
              <a:latin typeface="Courier New"/>
              <a:cs typeface="Courier New"/>
            </a:endParaRPr>
          </a:p>
          <a:p>
            <a:pPr marL="257719">
              <a:spcBef>
                <a:spcPts val="41"/>
              </a:spcBef>
            </a:pPr>
            <a:r>
              <a:rPr sz="1600" spc="11" dirty="0">
                <a:latin typeface="Courier New"/>
                <a:cs typeface="Courier New"/>
              </a:rPr>
              <a:t>&lt;/body&gt;</a:t>
            </a:r>
            <a:endParaRPr sz="1600" dirty="0">
              <a:latin typeface="Courier New"/>
              <a:cs typeface="Courier New"/>
            </a:endParaRPr>
          </a:p>
          <a:p>
            <a:pPr marL="15114">
              <a:spcBef>
                <a:spcPts val="41"/>
              </a:spcBef>
            </a:pPr>
            <a:r>
              <a:rPr sz="1600" spc="11" dirty="0">
                <a:latin typeface="Courier New"/>
                <a:cs typeface="Courier New"/>
              </a:rPr>
              <a:t>&lt;/html&gt;</a:t>
            </a:r>
            <a:endParaRPr sz="1600" dirty="0">
              <a:latin typeface="Courier New"/>
              <a:cs typeface="Courier New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737889" y="2233831"/>
            <a:ext cx="3397505" cy="27538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 smtClean="0"/>
              <a:t>11</a:t>
            </a:r>
            <a:r>
              <a:rPr lang="vi-VN" smtClean="0"/>
              <a:t>-</a:t>
            </a:r>
            <a:r>
              <a:rPr lang="en-US" smtClean="0"/>
              <a:t>HTML Audio và Video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4311078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224" y="132588"/>
            <a:ext cx="12061951" cy="5425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58987" y="118640"/>
            <a:ext cx="6906261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spc="-19" dirty="0"/>
              <a:t>Chuyển </a:t>
            </a:r>
            <a:r>
              <a:rPr spc="-5" dirty="0"/>
              <a:t>đổi </a:t>
            </a:r>
            <a:r>
              <a:rPr spc="-24" dirty="0"/>
              <a:t>các </a:t>
            </a:r>
            <a:r>
              <a:rPr spc="-30" dirty="0"/>
              <a:t>tệp</a:t>
            </a:r>
            <a:r>
              <a:rPr dirty="0"/>
              <a:t> </a:t>
            </a:r>
            <a:r>
              <a:rPr spc="-11" dirty="0"/>
              <a:t>video</a:t>
            </a:r>
            <a:endParaRPr dirty="0"/>
          </a:p>
        </p:txBody>
      </p:sp>
      <p:sp>
        <p:nvSpPr>
          <p:cNvPr id="9" name="object 9"/>
          <p:cNvSpPr txBox="1">
            <a:spLocks noGrp="1"/>
          </p:cNvSpPr>
          <p:nvPr>
            <p:ph type="sldNum" idx="12"/>
          </p:nvPr>
        </p:nvSpPr>
        <p:spPr>
          <a:xfrm>
            <a:off x="11582404" y="6505018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16</a:t>
            </a:fld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1024129" y="1853673"/>
            <a:ext cx="10210800" cy="18928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26160" y="3736396"/>
            <a:ext cx="10208769" cy="86105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26160" y="4650795"/>
            <a:ext cx="10208769" cy="86105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756072" y="1082041"/>
            <a:ext cx="11320103" cy="4371715"/>
          </a:xfrm>
          <a:prstGeom prst="rect">
            <a:avLst/>
          </a:prstGeom>
        </p:spPr>
        <p:txBody>
          <a:bodyPr vert="horz" wrap="square" lIns="0" tIns="16628" rIns="0" bIns="0" rtlCol="0">
            <a:spAutoFit/>
          </a:bodyPr>
          <a:lstStyle/>
          <a:p>
            <a:pPr marL="341610" marR="6047" indent="-326493">
              <a:lnSpc>
                <a:spcPct val="100499"/>
              </a:lnSpc>
              <a:spcBef>
                <a:spcPts val="130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2364" algn="l"/>
              </a:tabLst>
            </a:pPr>
            <a:r>
              <a:rPr dirty="0">
                <a:latin typeface="Calibri"/>
                <a:cs typeface="Calibri"/>
              </a:rPr>
              <a:t>Có nhiều </a:t>
            </a:r>
            <a:r>
              <a:rPr spc="-5" dirty="0">
                <a:latin typeface="Calibri"/>
                <a:cs typeface="Calibri"/>
              </a:rPr>
              <a:t>vấn </a:t>
            </a:r>
            <a:r>
              <a:rPr dirty="0">
                <a:latin typeface="Calibri"/>
                <a:cs typeface="Calibri"/>
              </a:rPr>
              <a:t>đề </a:t>
            </a:r>
            <a:r>
              <a:rPr spc="-5" dirty="0">
                <a:latin typeface="Calibri"/>
                <a:cs typeface="Calibri"/>
              </a:rPr>
              <a:t>với </a:t>
            </a:r>
            <a:r>
              <a:rPr dirty="0">
                <a:latin typeface="Calibri"/>
                <a:cs typeface="Calibri"/>
              </a:rPr>
              <a:t>các nhà cung cấp trình </a:t>
            </a:r>
            <a:r>
              <a:rPr spc="-5" dirty="0">
                <a:latin typeface="Calibri"/>
                <a:cs typeface="Calibri"/>
              </a:rPr>
              <a:t>duyệt </a:t>
            </a:r>
            <a:r>
              <a:rPr dirty="0">
                <a:latin typeface="Calibri"/>
                <a:cs typeface="Calibri"/>
              </a:rPr>
              <a:t>để </a:t>
            </a:r>
            <a:r>
              <a:rPr spc="5" dirty="0">
                <a:latin typeface="Calibri"/>
                <a:cs typeface="Calibri"/>
              </a:rPr>
              <a:t>hỗ </a:t>
            </a:r>
            <a:r>
              <a:rPr spc="-5" dirty="0">
                <a:latin typeface="Calibri"/>
                <a:cs typeface="Calibri"/>
              </a:rPr>
              <a:t>trợ </a:t>
            </a:r>
            <a:r>
              <a:rPr dirty="0">
                <a:latin typeface="Calibri"/>
                <a:cs typeface="Calibri"/>
              </a:rPr>
              <a:t>các định dạng video  </a:t>
            </a:r>
            <a:r>
              <a:rPr spc="5" dirty="0">
                <a:latin typeface="Calibri"/>
                <a:cs typeface="Calibri"/>
              </a:rPr>
              <a:t>khác </a:t>
            </a:r>
            <a:r>
              <a:rPr dirty="0">
                <a:latin typeface="Calibri"/>
                <a:cs typeface="Calibri"/>
              </a:rPr>
              <a:t>nhau trên trang</a:t>
            </a:r>
            <a:r>
              <a:rPr spc="-71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web.</a:t>
            </a:r>
          </a:p>
          <a:p>
            <a:pPr marL="341610" marR="8313" indent="-326493">
              <a:lnSpc>
                <a:spcPct val="101099"/>
              </a:lnSpc>
              <a:buClr>
                <a:srgbClr val="AC1317"/>
              </a:buClr>
              <a:buSzPct val="151351"/>
              <a:buFont typeface="Wingdings"/>
              <a:buChar char=""/>
              <a:tabLst>
                <a:tab pos="342364" algn="l"/>
              </a:tabLst>
            </a:pPr>
            <a:r>
              <a:rPr dirty="0">
                <a:latin typeface="Calibri"/>
                <a:cs typeface="Calibri"/>
              </a:rPr>
              <a:t>Sau </a:t>
            </a:r>
            <a:r>
              <a:rPr spc="-5" dirty="0">
                <a:latin typeface="Calibri"/>
                <a:cs typeface="Calibri"/>
              </a:rPr>
              <a:t>đây </a:t>
            </a:r>
            <a:r>
              <a:rPr dirty="0">
                <a:latin typeface="Calibri"/>
                <a:cs typeface="Calibri"/>
              </a:rPr>
              <a:t>là </a:t>
            </a:r>
            <a:r>
              <a:rPr spc="5" dirty="0">
                <a:latin typeface="Calibri"/>
                <a:cs typeface="Calibri"/>
              </a:rPr>
              <a:t>một </a:t>
            </a:r>
            <a:r>
              <a:rPr dirty="0">
                <a:latin typeface="Calibri"/>
                <a:cs typeface="Calibri"/>
              </a:rPr>
              <a:t>số các định dạng video được </a:t>
            </a:r>
            <a:r>
              <a:rPr spc="5" dirty="0">
                <a:latin typeface="Calibri"/>
                <a:cs typeface="Calibri"/>
              </a:rPr>
              <a:t>hỗ </a:t>
            </a:r>
            <a:r>
              <a:rPr spc="-5" dirty="0">
                <a:latin typeface="Calibri"/>
                <a:cs typeface="Calibri"/>
              </a:rPr>
              <a:t>trợ </a:t>
            </a:r>
            <a:r>
              <a:rPr dirty="0">
                <a:latin typeface="Calibri"/>
                <a:cs typeface="Calibri"/>
              </a:rPr>
              <a:t>bởi các trình </a:t>
            </a:r>
            <a:r>
              <a:rPr spc="-5" dirty="0">
                <a:latin typeface="Calibri"/>
                <a:cs typeface="Calibri"/>
              </a:rPr>
              <a:t>duyệt </a:t>
            </a:r>
            <a:r>
              <a:rPr dirty="0">
                <a:latin typeface="Calibri"/>
                <a:cs typeface="Calibri"/>
              </a:rPr>
              <a:t>quan  </a:t>
            </a:r>
            <a:r>
              <a:rPr spc="-5" dirty="0">
                <a:latin typeface="Calibri"/>
                <a:cs typeface="Calibri"/>
              </a:rPr>
              <a:t>trọng:</a:t>
            </a:r>
            <a:endParaRPr dirty="0">
              <a:latin typeface="Calibri"/>
              <a:cs typeface="Calibri"/>
            </a:endParaRPr>
          </a:p>
          <a:p>
            <a:pPr>
              <a:spcBef>
                <a:spcPts val="5"/>
              </a:spcBef>
            </a:pPr>
            <a:endParaRPr sz="2400" dirty="0">
              <a:latin typeface="Times New Roman"/>
              <a:cs typeface="Times New Roman"/>
            </a:endParaRPr>
          </a:p>
          <a:p>
            <a:pPr marL="452707" marR="813968">
              <a:lnSpc>
                <a:spcPts val="2225"/>
              </a:lnSpc>
              <a:spcBef>
                <a:spcPts val="5"/>
              </a:spcBef>
            </a:pPr>
            <a:r>
              <a:rPr b="1" spc="-5" dirty="0">
                <a:solidFill>
                  <a:srgbClr val="FFFFFF"/>
                </a:solidFill>
                <a:latin typeface="Arial"/>
                <a:cs typeface="Arial"/>
              </a:rPr>
              <a:t>Ogg/Theora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-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là một mã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nguồn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mở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và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quyền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miễn phí. Định dạng này  được hỗ trợ bởi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các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trình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duyệt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như Opera,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Chrome,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và</a:t>
            </a:r>
            <a:r>
              <a:rPr spc="10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Firefox.</a:t>
            </a:r>
            <a:endParaRPr dirty="0">
              <a:latin typeface="Arial"/>
              <a:cs typeface="Arial"/>
            </a:endParaRPr>
          </a:p>
          <a:p>
            <a:pPr>
              <a:spcBef>
                <a:spcPts val="5"/>
              </a:spcBef>
            </a:pPr>
            <a:endParaRPr sz="2400" dirty="0">
              <a:latin typeface="Times New Roman"/>
              <a:cs typeface="Times New Roman"/>
            </a:endParaRPr>
          </a:p>
          <a:p>
            <a:pPr marL="448928" marR="894080" algn="just">
              <a:lnSpc>
                <a:spcPct val="86400"/>
              </a:lnSpc>
            </a:pPr>
            <a:r>
              <a:rPr b="1" spc="-11" dirty="0">
                <a:solidFill>
                  <a:srgbClr val="FFFFFF"/>
                </a:solidFill>
                <a:latin typeface="Arial"/>
                <a:cs typeface="Arial"/>
              </a:rPr>
              <a:t>WebM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-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là một định dạng miễn phí bản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quyền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và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bằng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sáng chế miễn  phí được hỗ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trợ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bởi Google. Định dạng này được hỗ trợ bởi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các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trình 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duyệt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như Opera,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Chrome,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và</a:t>
            </a:r>
            <a:r>
              <a:rPr spc="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Firefox.</a:t>
            </a:r>
            <a:endParaRPr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3300" dirty="0">
              <a:latin typeface="Times New Roman"/>
              <a:cs typeface="Times New Roman"/>
            </a:endParaRPr>
          </a:p>
          <a:p>
            <a:pPr marL="449685"/>
            <a:r>
              <a:rPr b="1" spc="-5" dirty="0">
                <a:solidFill>
                  <a:srgbClr val="FFFFFF"/>
                </a:solidFill>
                <a:latin typeface="Arial"/>
                <a:cs typeface="Arial"/>
              </a:rPr>
              <a:t>H.264/MP4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-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được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hỗ trợ trên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iPhone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và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Google Android thiết</a:t>
            </a:r>
            <a:r>
              <a:rPr spc="-2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bị.</a:t>
            </a:r>
            <a:endParaRPr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400" dirty="0">
              <a:latin typeface="Times New Roman"/>
              <a:cs typeface="Times New Roman"/>
            </a:endParaRPr>
          </a:p>
          <a:p>
            <a:pPr>
              <a:spcBef>
                <a:spcPts val="54"/>
              </a:spcBef>
            </a:pPr>
            <a:endParaRPr dirty="0">
              <a:latin typeface="Times New Roman"/>
              <a:cs typeface="Times New Roman"/>
            </a:endParaRPr>
          </a:p>
          <a:p>
            <a:pPr marL="449685" marR="1009713">
              <a:lnSpc>
                <a:spcPts val="2225"/>
              </a:lnSpc>
            </a:pPr>
            <a:r>
              <a:rPr b="1" spc="-5" dirty="0">
                <a:solidFill>
                  <a:srgbClr val="FFFFFF"/>
                </a:solidFill>
                <a:latin typeface="Arial"/>
                <a:cs typeface="Arial"/>
              </a:rPr>
              <a:t>Micro </a:t>
            </a:r>
            <a:r>
              <a:rPr b="1" spc="-11" dirty="0">
                <a:solidFill>
                  <a:srgbClr val="FFFFFF"/>
                </a:solidFill>
                <a:latin typeface="Arial"/>
                <a:cs typeface="Arial"/>
              </a:rPr>
              <a:t>Video </a:t>
            </a:r>
            <a:r>
              <a:rPr b="1" spc="-5" dirty="0">
                <a:solidFill>
                  <a:srgbClr val="FFFFFF"/>
                </a:solidFill>
                <a:latin typeface="Arial"/>
                <a:cs typeface="Arial"/>
              </a:rPr>
              <a:t>Controller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-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chuyển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đổi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tạo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ra tất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cả các file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mà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người 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dùng đòi hỏi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cho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phần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tử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&lt;video&gt; HTML5 hoạt động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trên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trình</a:t>
            </a:r>
            <a:r>
              <a:rPr spc="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duyệt.</a:t>
            </a:r>
            <a:endParaRPr dirty="0">
              <a:latin typeface="Arial"/>
              <a:cs typeface="Arial"/>
            </a:endParaRPr>
          </a:p>
        </p:txBody>
      </p:sp>
      <p:sp>
        <p:nvSpPr>
          <p:cNvPr id="10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 smtClean="0"/>
              <a:t>11</a:t>
            </a:r>
            <a:r>
              <a:rPr lang="vi-VN" smtClean="0"/>
              <a:t>-</a:t>
            </a:r>
            <a:r>
              <a:rPr lang="en-US" smtClean="0"/>
              <a:t>HTML Audio và Video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7897352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224" y="132588"/>
            <a:ext cx="12061951" cy="5425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06587" y="45868"/>
            <a:ext cx="10266678" cy="507704"/>
          </a:xfrm>
          <a:prstGeom prst="rect">
            <a:avLst/>
          </a:prstGeom>
        </p:spPr>
        <p:txBody>
          <a:bodyPr vert="horz" wrap="square" lIns="0" tIns="15114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9"/>
              </a:spcBef>
              <a:tabLst>
                <a:tab pos="4216455" algn="l"/>
              </a:tabLst>
            </a:pPr>
            <a:r>
              <a:rPr dirty="0"/>
              <a:t>Khả </a:t>
            </a:r>
            <a:r>
              <a:rPr spc="-5" dirty="0"/>
              <a:t>năng </a:t>
            </a:r>
            <a:r>
              <a:rPr dirty="0"/>
              <a:t>truy </a:t>
            </a:r>
            <a:r>
              <a:rPr spc="-11" dirty="0" err="1"/>
              <a:t>cập</a:t>
            </a:r>
            <a:r>
              <a:rPr spc="-24" dirty="0"/>
              <a:t> </a:t>
            </a:r>
            <a:r>
              <a:rPr spc="-11" dirty="0" err="1"/>
              <a:t>các</a:t>
            </a:r>
            <a:r>
              <a:rPr lang="en-US" spc="-11" dirty="0"/>
              <a:t> </a:t>
            </a:r>
            <a:r>
              <a:rPr spc="-5" dirty="0" err="1"/>
              <a:t>phần</a:t>
            </a:r>
            <a:r>
              <a:rPr spc="-5" dirty="0"/>
              <a:t> </a:t>
            </a:r>
            <a:r>
              <a:rPr dirty="0"/>
              <a:t>tử </a:t>
            </a:r>
            <a:r>
              <a:rPr spc="-5" dirty="0"/>
              <a:t>audio </a:t>
            </a:r>
            <a:r>
              <a:rPr spc="-30" dirty="0"/>
              <a:t>và </a:t>
            </a:r>
            <a:r>
              <a:rPr spc="-5" dirty="0"/>
              <a:t>video</a:t>
            </a:r>
            <a:r>
              <a:rPr spc="-49" dirty="0"/>
              <a:t> </a:t>
            </a:r>
            <a:r>
              <a:rPr dirty="0"/>
              <a:t>1-2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17</a:t>
            </a:fld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1018034" y="3390901"/>
            <a:ext cx="10216895" cy="70256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13966" y="3941216"/>
            <a:ext cx="10220961" cy="70408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20065" y="4604563"/>
            <a:ext cx="10214864" cy="70256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18034" y="5346190"/>
            <a:ext cx="10216895" cy="56845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210395" y="3409442"/>
            <a:ext cx="10024532" cy="2280920"/>
          </a:xfrm>
          <a:prstGeom prst="rect">
            <a:avLst/>
          </a:prstGeom>
        </p:spPr>
        <p:txBody>
          <a:bodyPr vert="horz" wrap="square" lIns="0" tIns="55172" rIns="0" bIns="0" rtlCol="0">
            <a:spAutoFit/>
          </a:bodyPr>
          <a:lstStyle/>
          <a:p>
            <a:pPr marL="17382" marR="396782">
              <a:lnSpc>
                <a:spcPts val="1975"/>
              </a:lnSpc>
              <a:spcBef>
                <a:spcPts val="434"/>
              </a:spcBef>
            </a:pPr>
            <a:r>
              <a:rPr sz="1900" spc="-11" dirty="0">
                <a:solidFill>
                  <a:srgbClr val="FFFFFF"/>
                </a:solidFill>
                <a:latin typeface="Arial"/>
                <a:cs typeface="Arial"/>
              </a:rPr>
              <a:t>Người dùng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có thể kiểm tra các </a:t>
            </a:r>
            <a:r>
              <a:rPr sz="1900" spc="-11" dirty="0">
                <a:solidFill>
                  <a:srgbClr val="FFFFFF"/>
                </a:solidFill>
                <a:latin typeface="Arial"/>
                <a:cs typeface="Arial"/>
              </a:rPr>
              <a:t>nội dung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trên </a:t>
            </a:r>
            <a:r>
              <a:rPr sz="1900" spc="-11" dirty="0">
                <a:solidFill>
                  <a:srgbClr val="FFFFFF"/>
                </a:solidFill>
                <a:latin typeface="Arial"/>
                <a:cs typeface="Arial"/>
              </a:rPr>
              <a:t>máy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tính </a:t>
            </a:r>
            <a:r>
              <a:rPr sz="1900" spc="-11" dirty="0">
                <a:solidFill>
                  <a:srgbClr val="FFFFFF"/>
                </a:solidFill>
                <a:latin typeface="Arial"/>
                <a:cs typeface="Arial"/>
              </a:rPr>
              <a:t>xách </a:t>
            </a:r>
            <a:r>
              <a:rPr sz="1900" spc="-49" dirty="0">
                <a:solidFill>
                  <a:srgbClr val="FFFFFF"/>
                </a:solidFill>
                <a:latin typeface="Arial"/>
                <a:cs typeface="Arial"/>
              </a:rPr>
              <a:t>tay,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điện thoại </a:t>
            </a:r>
            <a:r>
              <a:rPr sz="1900" spc="-11" dirty="0">
                <a:solidFill>
                  <a:srgbClr val="FFFFFF"/>
                </a:solidFill>
                <a:latin typeface="Arial"/>
                <a:cs typeface="Arial"/>
              </a:rPr>
              <a:t>di  động, máy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tính </a:t>
            </a:r>
            <a:r>
              <a:rPr sz="1900" spc="-11" dirty="0">
                <a:solidFill>
                  <a:srgbClr val="FFFFFF"/>
                </a:solidFill>
                <a:latin typeface="Arial"/>
                <a:cs typeface="Arial"/>
              </a:rPr>
              <a:t>bảng, máy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tính để </a:t>
            </a:r>
            <a:r>
              <a:rPr sz="1900" spc="-11" dirty="0">
                <a:solidFill>
                  <a:srgbClr val="FFFFFF"/>
                </a:solidFill>
                <a:latin typeface="Arial"/>
                <a:cs typeface="Arial"/>
              </a:rPr>
              <a:t>bàn</a:t>
            </a:r>
            <a:r>
              <a:rPr sz="1900" spc="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hoặc.</a:t>
            </a:r>
            <a:endParaRPr sz="1900" dirty="0">
              <a:latin typeface="Arial"/>
              <a:cs typeface="Arial"/>
            </a:endParaRPr>
          </a:p>
          <a:p>
            <a:pPr marL="15114" marR="6047">
              <a:lnSpc>
                <a:spcPts val="1975"/>
              </a:lnSpc>
              <a:spcBef>
                <a:spcPts val="1555"/>
              </a:spcBef>
            </a:pPr>
            <a:r>
              <a:rPr sz="1900" spc="-11" dirty="0">
                <a:solidFill>
                  <a:srgbClr val="FFFFFF"/>
                </a:solidFill>
                <a:latin typeface="Arial"/>
                <a:cs typeface="Arial"/>
              </a:rPr>
              <a:t>Người dùng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có thể lắng </a:t>
            </a:r>
            <a:r>
              <a:rPr sz="1900" spc="-11" dirty="0">
                <a:solidFill>
                  <a:srgbClr val="FFFFFF"/>
                </a:solidFill>
                <a:latin typeface="Arial"/>
                <a:cs typeface="Arial"/>
              </a:rPr>
              <a:t>nghe những âm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thanh </a:t>
            </a:r>
            <a:r>
              <a:rPr sz="1900" spc="-11" dirty="0">
                <a:solidFill>
                  <a:srgbClr val="FFFFFF"/>
                </a:solidFill>
                <a:latin typeface="Arial"/>
                <a:cs typeface="Arial"/>
              </a:rPr>
              <a:t>bằng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cách sử </a:t>
            </a:r>
            <a:r>
              <a:rPr sz="1900" spc="-11" dirty="0">
                <a:solidFill>
                  <a:srgbClr val="FFFFFF"/>
                </a:solidFill>
                <a:latin typeface="Arial"/>
                <a:cs typeface="Arial"/>
              </a:rPr>
              <a:t>dụng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tai </a:t>
            </a:r>
            <a:r>
              <a:rPr sz="1900" spc="-11" dirty="0">
                <a:solidFill>
                  <a:srgbClr val="FFFFFF"/>
                </a:solidFill>
                <a:latin typeface="Arial"/>
                <a:cs typeface="Arial"/>
              </a:rPr>
              <a:t>nghe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hoặc  loa.</a:t>
            </a:r>
            <a:endParaRPr sz="1900" dirty="0">
              <a:latin typeface="Arial"/>
              <a:cs typeface="Arial"/>
            </a:endParaRPr>
          </a:p>
          <a:p>
            <a:pPr>
              <a:spcBef>
                <a:spcPts val="30"/>
              </a:spcBef>
            </a:pPr>
            <a:endParaRPr sz="1600" dirty="0">
              <a:latin typeface="Times New Roman"/>
              <a:cs typeface="Times New Roman"/>
            </a:endParaRPr>
          </a:p>
          <a:p>
            <a:pPr marL="20407" marR="379397">
              <a:lnSpc>
                <a:spcPts val="1975"/>
              </a:lnSpc>
            </a:pPr>
            <a:r>
              <a:rPr sz="1900" spc="-11" dirty="0">
                <a:solidFill>
                  <a:srgbClr val="FFFFFF"/>
                </a:solidFill>
                <a:latin typeface="Arial"/>
                <a:cs typeface="Arial"/>
              </a:rPr>
              <a:t>Người dùng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có thể hiểu </a:t>
            </a:r>
            <a:r>
              <a:rPr sz="1900" spc="-11" dirty="0">
                <a:solidFill>
                  <a:srgbClr val="FFFFFF"/>
                </a:solidFill>
                <a:latin typeface="Arial"/>
                <a:cs typeface="Arial"/>
              </a:rPr>
              <a:t>được ngôn ngữ mà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các </a:t>
            </a:r>
            <a:r>
              <a:rPr sz="1900" spc="-11" dirty="0">
                <a:solidFill>
                  <a:srgbClr val="FFFFFF"/>
                </a:solidFill>
                <a:latin typeface="Arial"/>
                <a:cs typeface="Arial"/>
              </a:rPr>
              <a:t>phương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tiện </a:t>
            </a:r>
            <a:r>
              <a:rPr sz="1900" spc="-11" dirty="0">
                <a:solidFill>
                  <a:srgbClr val="FFFFFF"/>
                </a:solidFill>
                <a:latin typeface="Arial"/>
                <a:cs typeface="Arial"/>
              </a:rPr>
              <a:t>truyền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thông </a:t>
            </a:r>
            <a:r>
              <a:rPr sz="1900" spc="-11" dirty="0">
                <a:solidFill>
                  <a:srgbClr val="FFFFFF"/>
                </a:solidFill>
                <a:latin typeface="Arial"/>
                <a:cs typeface="Arial"/>
              </a:rPr>
              <a:t>đã  được</a:t>
            </a:r>
            <a:r>
              <a:rPr sz="19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-11" dirty="0">
                <a:solidFill>
                  <a:srgbClr val="FFFFFF"/>
                </a:solidFill>
                <a:latin typeface="Arial"/>
                <a:cs typeface="Arial"/>
              </a:rPr>
              <a:t>giao.</a:t>
            </a:r>
            <a:endParaRPr sz="1900" dirty="0">
              <a:latin typeface="Arial"/>
              <a:cs typeface="Arial"/>
            </a:endParaRPr>
          </a:p>
          <a:p>
            <a:pPr>
              <a:spcBef>
                <a:spcPts val="35"/>
              </a:spcBef>
            </a:pPr>
            <a:endParaRPr sz="2700" dirty="0">
              <a:latin typeface="Times New Roman"/>
              <a:cs typeface="Times New Roman"/>
            </a:endParaRPr>
          </a:p>
          <a:p>
            <a:pPr marL="17382"/>
            <a:r>
              <a:rPr sz="1900" spc="-11" dirty="0">
                <a:solidFill>
                  <a:srgbClr val="FFFFFF"/>
                </a:solidFill>
                <a:latin typeface="Arial"/>
                <a:cs typeface="Arial"/>
              </a:rPr>
              <a:t>Người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sử </a:t>
            </a:r>
            <a:r>
              <a:rPr sz="1900" spc="-11" dirty="0">
                <a:solidFill>
                  <a:srgbClr val="FFFFFF"/>
                </a:solidFill>
                <a:latin typeface="Arial"/>
                <a:cs typeface="Arial"/>
              </a:rPr>
              <a:t>dụng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thành công có thể chơi và tải về các </a:t>
            </a:r>
            <a:r>
              <a:rPr sz="1900" spc="-11" dirty="0">
                <a:solidFill>
                  <a:srgbClr val="FFFFFF"/>
                </a:solidFill>
                <a:latin typeface="Arial"/>
                <a:cs typeface="Arial"/>
              </a:rPr>
              <a:t>phương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tiện </a:t>
            </a:r>
            <a:r>
              <a:rPr sz="1900" spc="-11" dirty="0">
                <a:solidFill>
                  <a:srgbClr val="FFFFFF"/>
                </a:solidFill>
                <a:latin typeface="Arial"/>
                <a:cs typeface="Arial"/>
              </a:rPr>
              <a:t>truyền</a:t>
            </a:r>
            <a:r>
              <a:rPr sz="1900" spc="1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thông.</a:t>
            </a:r>
            <a:endParaRPr sz="1900" dirty="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55227" y="825754"/>
            <a:ext cx="10928774" cy="1625116"/>
          </a:xfrm>
          <a:prstGeom prst="rect">
            <a:avLst/>
          </a:prstGeom>
        </p:spPr>
        <p:txBody>
          <a:bodyPr vert="horz" wrap="square" lIns="0" tIns="16628" rIns="0" bIns="0" rtlCol="0">
            <a:spAutoFit/>
          </a:bodyPr>
          <a:lstStyle/>
          <a:p>
            <a:pPr marL="341610" marR="6801" indent="-326493">
              <a:lnSpc>
                <a:spcPct val="100499"/>
              </a:lnSpc>
              <a:spcBef>
                <a:spcPts val="130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2364" algn="l"/>
              </a:tabLst>
            </a:pPr>
            <a:r>
              <a:rPr dirty="0">
                <a:latin typeface="Calibri"/>
                <a:cs typeface="Calibri"/>
              </a:rPr>
              <a:t>Các doanh nghiệp </a:t>
            </a:r>
            <a:r>
              <a:rPr spc="-5" dirty="0">
                <a:latin typeface="Calibri"/>
                <a:cs typeface="Calibri"/>
              </a:rPr>
              <a:t>trên </a:t>
            </a:r>
            <a:r>
              <a:rPr dirty="0">
                <a:latin typeface="Calibri"/>
                <a:cs typeface="Calibri"/>
              </a:rPr>
              <a:t>toàn thế giới đang sử dụng những người có kỹ năng đa  dạng </a:t>
            </a:r>
            <a:r>
              <a:rPr spc="5" dirty="0">
                <a:latin typeface="Calibri"/>
                <a:cs typeface="Calibri"/>
              </a:rPr>
              <a:t>khác</a:t>
            </a:r>
            <a:r>
              <a:rPr spc="-41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nhau.</a:t>
            </a:r>
            <a:endParaRPr>
              <a:latin typeface="Calibri"/>
              <a:cs typeface="Calibri"/>
            </a:endParaRPr>
          </a:p>
          <a:p>
            <a:pPr marL="341610" marR="6047" indent="-326493">
              <a:lnSpc>
                <a:spcPct val="101099"/>
              </a:lnSpc>
              <a:buClr>
                <a:srgbClr val="AC1317"/>
              </a:buClr>
              <a:buSzPct val="151351"/>
              <a:buFont typeface="Wingdings"/>
              <a:buChar char=""/>
              <a:tabLst>
                <a:tab pos="342364" algn="l"/>
              </a:tabLst>
            </a:pPr>
            <a:r>
              <a:rPr spc="5" dirty="0">
                <a:latin typeface="Calibri"/>
                <a:cs typeface="Calibri"/>
              </a:rPr>
              <a:t>Nó </a:t>
            </a:r>
            <a:r>
              <a:rPr dirty="0">
                <a:latin typeface="Calibri"/>
                <a:cs typeface="Calibri"/>
              </a:rPr>
              <a:t>có thể bao gồm những người có </a:t>
            </a:r>
            <a:r>
              <a:rPr spc="5" dirty="0">
                <a:latin typeface="Calibri"/>
                <a:cs typeface="Calibri"/>
              </a:rPr>
              <a:t>khả </a:t>
            </a:r>
            <a:r>
              <a:rPr dirty="0">
                <a:latin typeface="Calibri"/>
                <a:cs typeface="Calibri"/>
              </a:rPr>
              <a:t>năng hạn chế hoặc </a:t>
            </a:r>
            <a:r>
              <a:rPr spc="-5" dirty="0">
                <a:latin typeface="Calibri"/>
                <a:cs typeface="Calibri"/>
              </a:rPr>
              <a:t>khuyết tật </a:t>
            </a:r>
            <a:r>
              <a:rPr dirty="0">
                <a:latin typeface="Calibri"/>
                <a:cs typeface="Calibri"/>
              </a:rPr>
              <a:t>như những  người có thị giác, nhận</a:t>
            </a:r>
            <a:r>
              <a:rPr spc="-9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thức.</a:t>
            </a:r>
            <a:endParaRPr>
              <a:latin typeface="Calibri"/>
              <a:cs typeface="Calibri"/>
            </a:endParaRPr>
          </a:p>
          <a:p>
            <a:pPr marL="341610" marR="6801" indent="-326493">
              <a:lnSpc>
                <a:spcPts val="2667"/>
              </a:lnSpc>
              <a:spcBef>
                <a:spcPts val="84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2364" algn="l"/>
              </a:tabLst>
            </a:pPr>
            <a:r>
              <a:rPr spc="5" dirty="0">
                <a:latin typeface="Calibri"/>
                <a:cs typeface="Calibri"/>
              </a:rPr>
              <a:t>Khả </a:t>
            </a:r>
            <a:r>
              <a:rPr dirty="0">
                <a:latin typeface="Calibri"/>
                <a:cs typeface="Calibri"/>
              </a:rPr>
              <a:t>năng tiếp cận là </a:t>
            </a:r>
            <a:r>
              <a:rPr spc="5" dirty="0">
                <a:latin typeface="Calibri"/>
                <a:cs typeface="Calibri"/>
              </a:rPr>
              <a:t>mức </a:t>
            </a:r>
            <a:r>
              <a:rPr dirty="0">
                <a:latin typeface="Calibri"/>
                <a:cs typeface="Calibri"/>
              </a:rPr>
              <a:t>độ dễ dàng </a:t>
            </a:r>
            <a:r>
              <a:rPr spc="5" dirty="0">
                <a:latin typeface="Calibri"/>
                <a:cs typeface="Calibri"/>
              </a:rPr>
              <a:t>mà </a:t>
            </a:r>
            <a:r>
              <a:rPr dirty="0">
                <a:latin typeface="Calibri"/>
                <a:cs typeface="Calibri"/>
              </a:rPr>
              <a:t>máy tính có thể được sử dụng </a:t>
            </a:r>
            <a:r>
              <a:rPr spc="-5" dirty="0">
                <a:latin typeface="Calibri"/>
                <a:cs typeface="Calibri"/>
              </a:rPr>
              <a:t>và </a:t>
            </a:r>
            <a:r>
              <a:rPr dirty="0">
                <a:latin typeface="Calibri"/>
                <a:cs typeface="Calibri"/>
              </a:rPr>
              <a:t>có sẵn  </a:t>
            </a:r>
            <a:r>
              <a:rPr spc="5" dirty="0">
                <a:latin typeface="Calibri"/>
                <a:cs typeface="Calibri"/>
              </a:rPr>
              <a:t>cho một </a:t>
            </a:r>
            <a:r>
              <a:rPr dirty="0">
                <a:latin typeface="Calibri"/>
                <a:cs typeface="Calibri"/>
              </a:rPr>
              <a:t>loạt các người sử</a:t>
            </a:r>
            <a:r>
              <a:rPr spc="-114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dụng.</a:t>
            </a:r>
            <a:endParaRPr>
              <a:latin typeface="Calibri"/>
              <a:cs typeface="Calibri"/>
            </a:endParaRPr>
          </a:p>
          <a:p>
            <a:pPr marL="341610" marR="6047" indent="-326493">
              <a:lnSpc>
                <a:spcPts val="2653"/>
              </a:lnSpc>
              <a:spcBef>
                <a:spcPts val="24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2364" algn="l"/>
              </a:tabLst>
            </a:pPr>
            <a:r>
              <a:rPr spc="-30" dirty="0">
                <a:latin typeface="Calibri"/>
                <a:cs typeface="Calibri"/>
              </a:rPr>
              <a:t>Trong </a:t>
            </a:r>
            <a:r>
              <a:rPr dirty="0">
                <a:latin typeface="Calibri"/>
                <a:cs typeface="Calibri"/>
              </a:rPr>
              <a:t>khi phát triển </a:t>
            </a:r>
            <a:r>
              <a:rPr spc="5" dirty="0">
                <a:latin typeface="Calibri"/>
                <a:cs typeface="Calibri"/>
              </a:rPr>
              <a:t>một ứng </a:t>
            </a:r>
            <a:r>
              <a:rPr dirty="0">
                <a:latin typeface="Calibri"/>
                <a:cs typeface="Calibri"/>
              </a:rPr>
              <a:t>dụng </a:t>
            </a:r>
            <a:r>
              <a:rPr spc="-11" dirty="0">
                <a:latin typeface="Calibri"/>
                <a:cs typeface="Calibri"/>
              </a:rPr>
              <a:t>rất </a:t>
            </a:r>
            <a:r>
              <a:rPr dirty="0">
                <a:latin typeface="Calibri"/>
                <a:cs typeface="Calibri"/>
              </a:rPr>
              <a:t>nhiều giả định sẽ được </a:t>
            </a:r>
            <a:r>
              <a:rPr spc="-11" dirty="0">
                <a:latin typeface="Calibri"/>
                <a:cs typeface="Calibri"/>
              </a:rPr>
              <a:t>xem </a:t>
            </a:r>
            <a:r>
              <a:rPr spc="-19" dirty="0">
                <a:latin typeface="Calibri"/>
                <a:cs typeface="Calibri"/>
              </a:rPr>
              <a:t>xét </a:t>
            </a:r>
            <a:r>
              <a:rPr spc="-5" dirty="0">
                <a:latin typeface="Calibri"/>
                <a:cs typeface="Calibri"/>
              </a:rPr>
              <a:t>và </a:t>
            </a:r>
            <a:r>
              <a:rPr spc="5" dirty="0">
                <a:latin typeface="Calibri"/>
                <a:cs typeface="Calibri"/>
              </a:rPr>
              <a:t>một </a:t>
            </a:r>
            <a:r>
              <a:rPr dirty="0">
                <a:latin typeface="Calibri"/>
                <a:cs typeface="Calibri"/>
              </a:rPr>
              <a:t>số  trong số </a:t>
            </a:r>
            <a:r>
              <a:rPr spc="5" dirty="0">
                <a:latin typeface="Calibri"/>
                <a:cs typeface="Calibri"/>
              </a:rPr>
              <a:t>họ </a:t>
            </a:r>
            <a:r>
              <a:rPr dirty="0">
                <a:latin typeface="Calibri"/>
                <a:cs typeface="Calibri"/>
              </a:rPr>
              <a:t>là </a:t>
            </a:r>
            <a:r>
              <a:rPr spc="5" dirty="0">
                <a:latin typeface="Calibri"/>
                <a:cs typeface="Calibri"/>
              </a:rPr>
              <a:t>như</a:t>
            </a:r>
            <a:r>
              <a:rPr spc="-71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sau:</a:t>
            </a:r>
            <a:endParaRPr>
              <a:latin typeface="Calibri"/>
              <a:cs typeface="Calibri"/>
            </a:endParaRPr>
          </a:p>
        </p:txBody>
      </p:sp>
      <p:sp>
        <p:nvSpPr>
          <p:cNvPr id="12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 smtClean="0"/>
              <a:t>11</a:t>
            </a:r>
            <a:r>
              <a:rPr lang="vi-VN" smtClean="0"/>
              <a:t>-</a:t>
            </a:r>
            <a:r>
              <a:rPr lang="en-US" smtClean="0"/>
              <a:t>HTML Audio và Video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7044978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224" y="132588"/>
            <a:ext cx="12061951" cy="5425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06587" y="125878"/>
            <a:ext cx="10266678" cy="507704"/>
          </a:xfrm>
          <a:prstGeom prst="rect">
            <a:avLst/>
          </a:prstGeom>
        </p:spPr>
        <p:txBody>
          <a:bodyPr vert="horz" wrap="square" lIns="0" tIns="15114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9"/>
              </a:spcBef>
              <a:tabLst>
                <a:tab pos="4216455" algn="l"/>
              </a:tabLst>
            </a:pPr>
            <a:r>
              <a:rPr dirty="0"/>
              <a:t>Khả </a:t>
            </a:r>
            <a:r>
              <a:rPr spc="-5" dirty="0"/>
              <a:t>năng </a:t>
            </a:r>
            <a:r>
              <a:rPr dirty="0"/>
              <a:t>truy</a:t>
            </a:r>
            <a:r>
              <a:rPr spc="-5" dirty="0"/>
              <a:t> </a:t>
            </a:r>
            <a:r>
              <a:rPr spc="-11" dirty="0" err="1"/>
              <a:t>cập</a:t>
            </a:r>
            <a:r>
              <a:rPr spc="-24" dirty="0"/>
              <a:t> </a:t>
            </a:r>
            <a:r>
              <a:rPr spc="-11" dirty="0" err="1"/>
              <a:t>các</a:t>
            </a:r>
            <a:r>
              <a:rPr lang="en-US" spc="-11" dirty="0"/>
              <a:t> </a:t>
            </a:r>
            <a:r>
              <a:rPr spc="-5" dirty="0" err="1"/>
              <a:t>phần</a:t>
            </a:r>
            <a:r>
              <a:rPr spc="-5" dirty="0"/>
              <a:t> </a:t>
            </a:r>
            <a:r>
              <a:rPr dirty="0"/>
              <a:t>tử </a:t>
            </a:r>
            <a:r>
              <a:rPr spc="-5" dirty="0"/>
              <a:t>audio </a:t>
            </a:r>
            <a:r>
              <a:rPr spc="-30" dirty="0"/>
              <a:t>và </a:t>
            </a:r>
            <a:r>
              <a:rPr spc="-5" dirty="0"/>
              <a:t>video</a:t>
            </a:r>
            <a:r>
              <a:rPr spc="-41" dirty="0"/>
              <a:t> </a:t>
            </a:r>
            <a:r>
              <a:rPr dirty="0"/>
              <a:t>2-2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18</a:t>
            </a:fld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1009903" y="2366011"/>
            <a:ext cx="10225025" cy="158724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09905" y="4026408"/>
            <a:ext cx="10326625" cy="78790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11934" y="4741164"/>
            <a:ext cx="10222993" cy="78790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226651" y="2449144"/>
            <a:ext cx="10264123" cy="2980176"/>
          </a:xfrm>
          <a:prstGeom prst="rect">
            <a:avLst/>
          </a:prstGeom>
        </p:spPr>
        <p:txBody>
          <a:bodyPr vert="horz" wrap="square" lIns="0" tIns="15114" rIns="0" bIns="0" rtlCol="0">
            <a:spAutoFit/>
          </a:bodyPr>
          <a:lstStyle/>
          <a:p>
            <a:pPr marL="15871">
              <a:lnSpc>
                <a:spcPts val="2404"/>
              </a:lnSpc>
              <a:spcBef>
                <a:spcPts val="119"/>
              </a:spcBef>
            </a:pP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Người dùng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đã nghe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và suy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giảm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thị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lực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và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do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đó,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không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thể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lắng</a:t>
            </a:r>
            <a:r>
              <a:rPr spc="14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nghe</a:t>
            </a:r>
            <a:endParaRPr dirty="0">
              <a:latin typeface="Arial"/>
              <a:cs typeface="Arial"/>
            </a:endParaRPr>
          </a:p>
          <a:p>
            <a:pPr marL="15871">
              <a:lnSpc>
                <a:spcPts val="2404"/>
              </a:lnSpc>
            </a:pP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những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âm thanh hoặc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xem</a:t>
            </a:r>
            <a:r>
              <a:rPr spc="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video.</a:t>
            </a:r>
            <a:endParaRPr dirty="0">
              <a:latin typeface="Arial"/>
              <a:cs typeface="Arial"/>
            </a:endParaRPr>
          </a:p>
          <a:p>
            <a:pPr>
              <a:spcBef>
                <a:spcPts val="54"/>
              </a:spcBef>
            </a:pPr>
            <a:endParaRPr sz="2400" dirty="0">
              <a:latin typeface="Times New Roman"/>
              <a:cs typeface="Times New Roman"/>
            </a:endParaRPr>
          </a:p>
          <a:p>
            <a:pPr marL="16628">
              <a:spcBef>
                <a:spcPts val="5"/>
              </a:spcBef>
            </a:pP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Người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dùng không quen thuộc với ngôn ngữ mà nội dung được</a:t>
            </a:r>
            <a:r>
              <a:rPr spc="13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giao.</a:t>
            </a:r>
            <a:endParaRPr dirty="0">
              <a:latin typeface="Arial"/>
              <a:cs typeface="Arial"/>
            </a:endParaRPr>
          </a:p>
          <a:p>
            <a:pPr>
              <a:spcBef>
                <a:spcPts val="11"/>
              </a:spcBef>
            </a:pPr>
            <a:endParaRPr sz="3500" dirty="0">
              <a:latin typeface="Times New Roman"/>
              <a:cs typeface="Times New Roman"/>
            </a:endParaRPr>
          </a:p>
          <a:p>
            <a:pPr marL="15114" marR="6047">
              <a:lnSpc>
                <a:spcPts val="2225"/>
              </a:lnSpc>
            </a:pP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Những người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dùng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sử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dụng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bàn phím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và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trình đọc màn hình để truy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cập  vào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nội dung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trên</a:t>
            </a:r>
            <a:r>
              <a:rPr spc="1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19" dirty="0">
                <a:solidFill>
                  <a:srgbClr val="FFFFFF"/>
                </a:solidFill>
                <a:latin typeface="Arial"/>
                <a:cs typeface="Arial"/>
              </a:rPr>
              <a:t>Web.</a:t>
            </a:r>
            <a:endParaRPr dirty="0">
              <a:latin typeface="Arial"/>
              <a:cs typeface="Arial"/>
            </a:endParaRPr>
          </a:p>
          <a:p>
            <a:pPr>
              <a:spcBef>
                <a:spcPts val="60"/>
              </a:spcBef>
            </a:pPr>
            <a:endParaRPr sz="1900" dirty="0">
              <a:latin typeface="Times New Roman"/>
              <a:cs typeface="Times New Roman"/>
            </a:endParaRPr>
          </a:p>
          <a:p>
            <a:pPr marL="18139" marR="563051">
              <a:lnSpc>
                <a:spcPts val="2225"/>
              </a:lnSpc>
            </a:pP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Người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dùng không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thể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xem hoặc nghe nội dung truyền thông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vì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môi  trường làm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việc của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họ hoặc do hạn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chế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thiết</a:t>
            </a:r>
            <a:r>
              <a:rPr spc="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bị.</a:t>
            </a:r>
            <a:endParaRPr dirty="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55225" y="825755"/>
            <a:ext cx="10927928" cy="847787"/>
          </a:xfrm>
          <a:prstGeom prst="rect">
            <a:avLst/>
          </a:prstGeom>
        </p:spPr>
        <p:txBody>
          <a:bodyPr vert="horz" wrap="square" lIns="0" tIns="16628" rIns="0" bIns="0" rtlCol="0">
            <a:spAutoFit/>
          </a:bodyPr>
          <a:lstStyle/>
          <a:p>
            <a:pPr marL="341610" marR="6047" indent="-326493">
              <a:lnSpc>
                <a:spcPct val="100499"/>
              </a:lnSpc>
              <a:spcBef>
                <a:spcPts val="130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2364" algn="l"/>
              </a:tabLst>
            </a:pPr>
            <a:r>
              <a:rPr spc="-24" dirty="0">
                <a:latin typeface="Calibri"/>
                <a:cs typeface="Calibri"/>
              </a:rPr>
              <a:t>Trước </a:t>
            </a:r>
            <a:r>
              <a:rPr spc="-5" dirty="0">
                <a:latin typeface="Calibri"/>
                <a:cs typeface="Calibri"/>
              </a:rPr>
              <a:t>đó, </a:t>
            </a:r>
            <a:r>
              <a:rPr dirty="0">
                <a:latin typeface="Calibri"/>
                <a:cs typeface="Calibri"/>
              </a:rPr>
              <a:t>giả định sẽ </a:t>
            </a:r>
            <a:r>
              <a:rPr spc="5" dirty="0">
                <a:latin typeface="Calibri"/>
                <a:cs typeface="Calibri"/>
              </a:rPr>
              <a:t>đáp </a:t>
            </a:r>
            <a:r>
              <a:rPr dirty="0">
                <a:latin typeface="Calibri"/>
                <a:cs typeface="Calibri"/>
              </a:rPr>
              <a:t>ứng các </a:t>
            </a:r>
            <a:r>
              <a:rPr spc="-5" dirty="0">
                <a:latin typeface="Calibri"/>
                <a:cs typeface="Calibri"/>
              </a:rPr>
              <a:t>yêu </a:t>
            </a:r>
            <a:r>
              <a:rPr dirty="0">
                <a:latin typeface="Calibri"/>
                <a:cs typeface="Calibri"/>
              </a:rPr>
              <a:t>cầu của đại đa số người dùng truy cập các  </a:t>
            </a:r>
            <a:r>
              <a:rPr spc="5" dirty="0">
                <a:latin typeface="Calibri"/>
                <a:cs typeface="Calibri"/>
              </a:rPr>
              <a:t>ứng</a:t>
            </a:r>
            <a:r>
              <a:rPr spc="-3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dụng.</a:t>
            </a:r>
            <a:endParaRPr>
              <a:latin typeface="Calibri"/>
              <a:cs typeface="Calibri"/>
            </a:endParaRPr>
          </a:p>
          <a:p>
            <a:pPr marL="341610" indent="-326493">
              <a:spcBef>
                <a:spcPts val="30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2364" algn="l"/>
              </a:tabLst>
            </a:pPr>
            <a:r>
              <a:rPr spc="5" dirty="0">
                <a:latin typeface="Calibri"/>
                <a:cs typeface="Calibri"/>
              </a:rPr>
              <a:t>Không </a:t>
            </a:r>
            <a:r>
              <a:rPr dirty="0">
                <a:latin typeface="Calibri"/>
                <a:cs typeface="Calibri"/>
              </a:rPr>
              <a:t>phải </a:t>
            </a:r>
            <a:r>
              <a:rPr spc="-5" dirty="0">
                <a:latin typeface="Calibri"/>
                <a:cs typeface="Calibri"/>
              </a:rPr>
              <a:t>tất </a:t>
            </a:r>
            <a:r>
              <a:rPr dirty="0">
                <a:latin typeface="Calibri"/>
                <a:cs typeface="Calibri"/>
              </a:rPr>
              <a:t>cả người </a:t>
            </a:r>
            <a:r>
              <a:rPr spc="5" dirty="0">
                <a:latin typeface="Calibri"/>
                <a:cs typeface="Calibri"/>
              </a:rPr>
              <a:t>dùng </a:t>
            </a:r>
            <a:r>
              <a:rPr dirty="0">
                <a:latin typeface="Calibri"/>
                <a:cs typeface="Calibri"/>
              </a:rPr>
              <a:t>sẽ </a:t>
            </a:r>
            <a:r>
              <a:rPr spc="-5" dirty="0">
                <a:latin typeface="Calibri"/>
                <a:cs typeface="Calibri"/>
              </a:rPr>
              <a:t>rơi </a:t>
            </a:r>
            <a:r>
              <a:rPr dirty="0">
                <a:latin typeface="Calibri"/>
                <a:cs typeface="Calibri"/>
              </a:rPr>
              <a:t>vào thể loại</a:t>
            </a:r>
            <a:r>
              <a:rPr spc="-179" dirty="0">
                <a:latin typeface="Calibri"/>
                <a:cs typeface="Calibri"/>
              </a:rPr>
              <a:t> </a:t>
            </a:r>
            <a:r>
              <a:rPr spc="-35" dirty="0">
                <a:latin typeface="Calibri"/>
                <a:cs typeface="Calibri"/>
              </a:rPr>
              <a:t>này.</a:t>
            </a:r>
            <a:endParaRPr>
              <a:latin typeface="Calibri"/>
              <a:cs typeface="Calibri"/>
            </a:endParaRPr>
          </a:p>
          <a:p>
            <a:pPr marL="341610" indent="-326493">
              <a:spcBef>
                <a:spcPts val="24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2364" algn="l"/>
              </a:tabLst>
            </a:pPr>
            <a:r>
              <a:rPr dirty="0">
                <a:latin typeface="Calibri"/>
                <a:cs typeface="Calibri"/>
              </a:rPr>
              <a:t>Một </a:t>
            </a:r>
            <a:r>
              <a:rPr spc="-5" dirty="0">
                <a:latin typeface="Calibri"/>
                <a:cs typeface="Calibri"/>
              </a:rPr>
              <a:t>tập </a:t>
            </a:r>
            <a:r>
              <a:rPr dirty="0">
                <a:latin typeface="Calibri"/>
                <a:cs typeface="Calibri"/>
              </a:rPr>
              <a:t>hợp các giả </a:t>
            </a:r>
            <a:r>
              <a:rPr spc="5" dirty="0">
                <a:latin typeface="Calibri"/>
                <a:cs typeface="Calibri"/>
              </a:rPr>
              <a:t>định </a:t>
            </a:r>
            <a:r>
              <a:rPr dirty="0">
                <a:latin typeface="Calibri"/>
                <a:cs typeface="Calibri"/>
              </a:rPr>
              <a:t>sẽ được </a:t>
            </a:r>
            <a:r>
              <a:rPr spc="-5" dirty="0">
                <a:latin typeface="Calibri"/>
                <a:cs typeface="Calibri"/>
              </a:rPr>
              <a:t>xem </a:t>
            </a:r>
            <a:r>
              <a:rPr spc="-11" dirty="0">
                <a:latin typeface="Calibri"/>
                <a:cs typeface="Calibri"/>
              </a:rPr>
              <a:t>xét </a:t>
            </a:r>
            <a:r>
              <a:rPr spc="5" dirty="0">
                <a:latin typeface="Calibri"/>
                <a:cs typeface="Calibri"/>
              </a:rPr>
              <a:t>cho </a:t>
            </a:r>
            <a:r>
              <a:rPr dirty="0">
                <a:latin typeface="Calibri"/>
                <a:cs typeface="Calibri"/>
              </a:rPr>
              <a:t>người sử </a:t>
            </a:r>
            <a:r>
              <a:rPr spc="5" dirty="0">
                <a:latin typeface="Calibri"/>
                <a:cs typeface="Calibri"/>
              </a:rPr>
              <a:t>dụng </a:t>
            </a:r>
            <a:r>
              <a:rPr spc="-5" dirty="0">
                <a:latin typeface="Calibri"/>
                <a:cs typeface="Calibri"/>
              </a:rPr>
              <a:t>và </a:t>
            </a:r>
            <a:r>
              <a:rPr spc="5" dirty="0">
                <a:latin typeface="Calibri"/>
                <a:cs typeface="Calibri"/>
              </a:rPr>
              <a:t>họ </a:t>
            </a:r>
            <a:r>
              <a:rPr dirty="0">
                <a:latin typeface="Calibri"/>
                <a:cs typeface="Calibri"/>
              </a:rPr>
              <a:t>là </a:t>
            </a:r>
            <a:r>
              <a:rPr spc="5" dirty="0">
                <a:latin typeface="Calibri"/>
                <a:cs typeface="Calibri"/>
              </a:rPr>
              <a:t>như</a:t>
            </a:r>
            <a:r>
              <a:rPr spc="-25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sau:</a:t>
            </a:r>
            <a:endParaRPr>
              <a:latin typeface="Calibri"/>
              <a:cs typeface="Calibri"/>
            </a:endParaRPr>
          </a:p>
        </p:txBody>
      </p:sp>
      <p:sp>
        <p:nvSpPr>
          <p:cNvPr id="11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 smtClean="0"/>
              <a:t>11</a:t>
            </a:r>
            <a:r>
              <a:rPr lang="vi-VN" smtClean="0"/>
              <a:t>-</a:t>
            </a:r>
            <a:r>
              <a:rPr lang="en-US" smtClean="0"/>
              <a:t>HTML Audio và Video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1824233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224" y="132588"/>
            <a:ext cx="12061951" cy="5425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06585" y="118640"/>
            <a:ext cx="5811521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spc="-11" dirty="0"/>
              <a:t>Theo </a:t>
            </a:r>
            <a:r>
              <a:rPr spc="-5" dirty="0"/>
              <a:t>dõi </a:t>
            </a:r>
            <a:r>
              <a:rPr spc="-11" dirty="0"/>
              <a:t>phần </a:t>
            </a:r>
            <a:r>
              <a:rPr spc="-5" dirty="0"/>
              <a:t>tử</a:t>
            </a:r>
            <a:r>
              <a:rPr spc="-11" dirty="0"/>
              <a:t> </a:t>
            </a:r>
            <a:r>
              <a:rPr spc="-5" dirty="0"/>
              <a:t>1-3</a:t>
            </a:r>
            <a:endParaRPr dirty="0"/>
          </a:p>
        </p:txBody>
      </p:sp>
      <p:sp>
        <p:nvSpPr>
          <p:cNvPr id="11" name="object 11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19</a:t>
            </a:fld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503937" y="822960"/>
            <a:ext cx="11340591" cy="17586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12064" y="2708151"/>
            <a:ext cx="11332465" cy="79705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12064" y="3560064"/>
            <a:ext cx="11332465" cy="81076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05966" y="4445509"/>
            <a:ext cx="11432031" cy="78638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12064" y="5312665"/>
            <a:ext cx="11332465" cy="79705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721493" y="974090"/>
            <a:ext cx="11216502" cy="4765669"/>
          </a:xfrm>
          <a:prstGeom prst="rect">
            <a:avLst/>
          </a:prstGeom>
        </p:spPr>
        <p:txBody>
          <a:bodyPr vert="horz" wrap="square" lIns="0" tIns="61219" rIns="0" bIns="0" rtlCol="0">
            <a:spAutoFit/>
          </a:bodyPr>
          <a:lstStyle/>
          <a:p>
            <a:pPr marL="15114" marR="554738">
              <a:lnSpc>
                <a:spcPts val="2225"/>
              </a:lnSpc>
              <a:spcBef>
                <a:spcPts val="483"/>
              </a:spcBef>
            </a:pP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Phần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tử track cung cấp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một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cách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chuẩn dễ dàng để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thêm chú thích,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phụ đề,  chương,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và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mô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tả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trình đọc màn hình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cho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phần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tử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&lt;audio&gt; và</a:t>
            </a:r>
            <a:r>
              <a:rPr spc="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&lt;video&gt;.</a:t>
            </a:r>
            <a:endParaRPr dirty="0">
              <a:latin typeface="Arial"/>
              <a:cs typeface="Arial"/>
            </a:endParaRPr>
          </a:p>
          <a:p>
            <a:pPr>
              <a:spcBef>
                <a:spcPts val="54"/>
              </a:spcBef>
            </a:pPr>
            <a:endParaRPr sz="2400" dirty="0">
              <a:latin typeface="Times New Roman"/>
              <a:cs typeface="Times New Roman"/>
            </a:endParaRPr>
          </a:p>
          <a:p>
            <a:pPr marL="15871"/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Phần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tử track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cũng được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sử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dụng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cho các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loại siêu dữ liệu theo thời</a:t>
            </a:r>
            <a:r>
              <a:rPr spc="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gian.</a:t>
            </a:r>
            <a:endParaRPr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400" dirty="0">
              <a:latin typeface="Times New Roman"/>
              <a:cs typeface="Times New Roman"/>
            </a:endParaRPr>
          </a:p>
          <a:p>
            <a:pPr marL="21161" marR="591013">
              <a:lnSpc>
                <a:spcPts val="2225"/>
              </a:lnSpc>
              <a:spcBef>
                <a:spcPts val="1915"/>
              </a:spcBef>
            </a:pP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Nguồn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dữ liệu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cho các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phần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track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này là một hình thức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của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một file văn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bản 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được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tạo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thành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từ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một danh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sách các tín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hiệu theo thời</a:t>
            </a:r>
            <a:r>
              <a:rPr spc="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gian.</a:t>
            </a:r>
            <a:endParaRPr dirty="0">
              <a:latin typeface="Arial"/>
              <a:cs typeface="Arial"/>
            </a:endParaRPr>
          </a:p>
          <a:p>
            <a:pPr>
              <a:spcBef>
                <a:spcPts val="30"/>
              </a:spcBef>
            </a:pPr>
            <a:endParaRPr sz="3300" dirty="0">
              <a:latin typeface="Times New Roman"/>
              <a:cs typeface="Times New Roman"/>
            </a:endParaRPr>
          </a:p>
          <a:p>
            <a:pPr marL="22673" marR="580433">
              <a:lnSpc>
                <a:spcPts val="2225"/>
              </a:lnSpc>
              <a:spcBef>
                <a:spcPts val="5"/>
              </a:spcBef>
            </a:pP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Cue là một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con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trỏ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tại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một thời điểm chính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xác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trong chiều dài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của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một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đoạn 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video.</a:t>
            </a:r>
            <a:endParaRPr dirty="0">
              <a:latin typeface="Arial"/>
              <a:cs typeface="Arial"/>
            </a:endParaRPr>
          </a:p>
          <a:p>
            <a:pPr>
              <a:spcBef>
                <a:spcPts val="35"/>
              </a:spcBef>
            </a:pPr>
            <a:endParaRPr sz="2700" dirty="0">
              <a:latin typeface="Times New Roman"/>
              <a:cs typeface="Times New Roman"/>
            </a:endParaRPr>
          </a:p>
          <a:p>
            <a:pPr marL="15871">
              <a:lnSpc>
                <a:spcPts val="2398"/>
              </a:lnSpc>
            </a:pP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Tín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hiệu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chứa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dữ liệu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trong các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định dạng như giá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trị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bằng dấu phẩy (CSV)</a:t>
            </a:r>
            <a:r>
              <a:rPr spc="7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5" dirty="0" err="1">
                <a:solidFill>
                  <a:srgbClr val="FFFFFF"/>
                </a:solidFill>
                <a:latin typeface="Arial"/>
                <a:cs typeface="Arial"/>
              </a:rPr>
              <a:t>hoặc</a:t>
            </a:r>
            <a:r>
              <a:rPr lang="vi-VN" dirty="0">
                <a:latin typeface="Arial"/>
                <a:cs typeface="Arial"/>
              </a:rPr>
              <a:t> </a:t>
            </a:r>
            <a:r>
              <a:rPr dirty="0" smtClean="0">
                <a:solidFill>
                  <a:srgbClr val="FFFFFF"/>
                </a:solidFill>
                <a:latin typeface="Arial"/>
                <a:cs typeface="Arial"/>
              </a:rPr>
              <a:t>JavaScript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Object</a:t>
            </a:r>
            <a:r>
              <a:rPr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Notation.</a:t>
            </a:r>
            <a:endParaRPr dirty="0">
              <a:latin typeface="Arial"/>
              <a:cs typeface="Arial"/>
            </a:endParaRPr>
          </a:p>
          <a:p>
            <a:pPr>
              <a:spcBef>
                <a:spcPts val="24"/>
              </a:spcBef>
            </a:pPr>
            <a:endParaRPr sz="3300" dirty="0">
              <a:latin typeface="Times New Roman"/>
              <a:cs typeface="Times New Roman"/>
            </a:endParaRPr>
          </a:p>
          <a:p>
            <a:pPr marL="21161" marR="406605">
              <a:lnSpc>
                <a:spcPts val="2225"/>
              </a:lnSpc>
              <a:spcBef>
                <a:spcPts val="5"/>
              </a:spcBef>
            </a:pP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Phần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tử track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không được hỗ trợ trong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nhiều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trình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duyệt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lớn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và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bây giờ đã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có 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trong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IE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10 và Chrome 18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 +.</a:t>
            </a:r>
            <a:endParaRPr dirty="0">
              <a:latin typeface="Arial"/>
              <a:cs typeface="Arial"/>
            </a:endParaRPr>
          </a:p>
        </p:txBody>
      </p:sp>
      <p:sp>
        <p:nvSpPr>
          <p:cNvPr id="12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 smtClean="0"/>
              <a:t>11</a:t>
            </a:r>
            <a:r>
              <a:rPr lang="vi-VN" smtClean="0"/>
              <a:t>-</a:t>
            </a:r>
            <a:r>
              <a:rPr lang="en-US" smtClean="0"/>
              <a:t>HTML Audio và Video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9283513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224" y="0"/>
            <a:ext cx="10944353" cy="8275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06586" y="95221"/>
            <a:ext cx="2483275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spc="-5" dirty="0"/>
              <a:t>Mục</a:t>
            </a:r>
            <a:r>
              <a:rPr spc="-84" dirty="0"/>
              <a:t> </a:t>
            </a:r>
            <a:r>
              <a:rPr spc="-5" dirty="0"/>
              <a:t>tiêu</a:t>
            </a:r>
            <a:endParaRPr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2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552027" y="961230"/>
            <a:ext cx="7752927" cy="3396086"/>
          </a:xfrm>
          <a:prstGeom prst="rect">
            <a:avLst/>
          </a:prstGeom>
        </p:spPr>
        <p:txBody>
          <a:bodyPr vert="horz" wrap="square" lIns="0" tIns="89182" rIns="0" bIns="0" rtlCol="0">
            <a:spAutoFit/>
          </a:bodyPr>
          <a:lstStyle/>
          <a:p>
            <a:pPr marL="341610" indent="-326493">
              <a:spcBef>
                <a:spcPts val="703"/>
              </a:spcBef>
              <a:buClr>
                <a:srgbClr val="AC1317"/>
              </a:buClr>
              <a:buSzPct val="152380"/>
              <a:buFont typeface="Wingdings"/>
              <a:buChar char=""/>
              <a:tabLst>
                <a:tab pos="341610" algn="l"/>
              </a:tabLst>
            </a:pPr>
            <a:r>
              <a:rPr sz="2400" spc="11" dirty="0">
                <a:latin typeface="Calibri"/>
                <a:cs typeface="Calibri"/>
              </a:rPr>
              <a:t>Sự </a:t>
            </a:r>
            <a:r>
              <a:rPr sz="2400" spc="5" dirty="0">
                <a:latin typeface="Calibri"/>
                <a:cs typeface="Calibri"/>
              </a:rPr>
              <a:t>cần thiết </a:t>
            </a:r>
            <a:r>
              <a:rPr sz="2400" spc="11" dirty="0">
                <a:latin typeface="Calibri"/>
                <a:cs typeface="Calibri"/>
              </a:rPr>
              <a:t>của đa phương </a:t>
            </a:r>
            <a:r>
              <a:rPr sz="2400" spc="5" dirty="0">
                <a:latin typeface="Calibri"/>
                <a:cs typeface="Calibri"/>
              </a:rPr>
              <a:t>tiện </a:t>
            </a:r>
            <a:r>
              <a:rPr sz="2400" dirty="0">
                <a:latin typeface="Calibri"/>
                <a:cs typeface="Calibri"/>
              </a:rPr>
              <a:t>trong</a:t>
            </a:r>
            <a:r>
              <a:rPr sz="2400" spc="-388" dirty="0">
                <a:latin typeface="Calibri"/>
                <a:cs typeface="Calibri"/>
              </a:rPr>
              <a:t> </a:t>
            </a:r>
            <a:r>
              <a:rPr sz="2400" spc="11" dirty="0">
                <a:latin typeface="Calibri"/>
                <a:cs typeface="Calibri"/>
              </a:rPr>
              <a:t>HTML5</a:t>
            </a:r>
            <a:endParaRPr sz="2400">
              <a:latin typeface="Calibri"/>
              <a:cs typeface="Calibri"/>
            </a:endParaRPr>
          </a:p>
          <a:p>
            <a:pPr marL="341610" indent="-326493">
              <a:spcBef>
                <a:spcPts val="2143"/>
              </a:spcBef>
              <a:buClr>
                <a:srgbClr val="AC1317"/>
              </a:buClr>
              <a:buSzPct val="152380"/>
              <a:buFont typeface="Wingdings"/>
              <a:buChar char=""/>
              <a:tabLst>
                <a:tab pos="341610" algn="l"/>
              </a:tabLst>
            </a:pPr>
            <a:r>
              <a:rPr sz="2400" spc="5" dirty="0">
                <a:latin typeface="Calibri"/>
                <a:cs typeface="Calibri"/>
              </a:rPr>
              <a:t>Các loại đa </a:t>
            </a:r>
            <a:r>
              <a:rPr sz="2400" spc="11" dirty="0">
                <a:latin typeface="Calibri"/>
                <a:cs typeface="Calibri"/>
              </a:rPr>
              <a:t>phương </a:t>
            </a:r>
            <a:r>
              <a:rPr sz="2400" spc="5" dirty="0">
                <a:latin typeface="Calibri"/>
                <a:cs typeface="Calibri"/>
              </a:rPr>
              <a:t>tiện </a:t>
            </a:r>
            <a:r>
              <a:rPr sz="2400" spc="11" dirty="0">
                <a:latin typeface="Calibri"/>
                <a:cs typeface="Calibri"/>
              </a:rPr>
              <a:t>được hỗ </a:t>
            </a:r>
            <a:r>
              <a:rPr sz="2400" dirty="0">
                <a:latin typeface="Calibri"/>
                <a:cs typeface="Calibri"/>
              </a:rPr>
              <a:t>trợ trong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11" dirty="0">
                <a:latin typeface="Calibri"/>
                <a:cs typeface="Calibri"/>
              </a:rPr>
              <a:t>HTML5</a:t>
            </a:r>
            <a:endParaRPr sz="2400">
              <a:latin typeface="Calibri"/>
              <a:cs typeface="Calibri"/>
            </a:endParaRPr>
          </a:p>
          <a:p>
            <a:pPr marL="341610" indent="-326493">
              <a:spcBef>
                <a:spcPts val="1576"/>
              </a:spcBef>
              <a:buClr>
                <a:srgbClr val="AC1317"/>
              </a:buClr>
              <a:buSzPct val="152380"/>
              <a:buFont typeface="Wingdings"/>
              <a:buChar char=""/>
              <a:tabLst>
                <a:tab pos="341610" algn="l"/>
              </a:tabLst>
            </a:pPr>
            <a:r>
              <a:rPr sz="2400" spc="11" dirty="0">
                <a:latin typeface="Calibri"/>
                <a:cs typeface="Calibri"/>
              </a:rPr>
              <a:t>Phần tử </a:t>
            </a:r>
            <a:r>
              <a:rPr sz="2400" spc="5" dirty="0">
                <a:latin typeface="Calibri"/>
                <a:cs typeface="Calibri"/>
              </a:rPr>
              <a:t>audio </a:t>
            </a:r>
            <a:r>
              <a:rPr sz="2400" dirty="0">
                <a:latin typeface="Calibri"/>
                <a:cs typeface="Calibri"/>
              </a:rPr>
              <a:t>trong</a:t>
            </a:r>
            <a:r>
              <a:rPr sz="2400" spc="-41" dirty="0">
                <a:latin typeface="Calibri"/>
                <a:cs typeface="Calibri"/>
              </a:rPr>
              <a:t> </a:t>
            </a:r>
            <a:r>
              <a:rPr sz="2400" spc="11" dirty="0">
                <a:latin typeface="Calibri"/>
                <a:cs typeface="Calibri"/>
              </a:rPr>
              <a:t>HTML5</a:t>
            </a:r>
            <a:endParaRPr sz="2400">
              <a:latin typeface="Calibri"/>
              <a:cs typeface="Calibri"/>
            </a:endParaRPr>
          </a:p>
          <a:p>
            <a:pPr marL="341610" indent="-326493">
              <a:spcBef>
                <a:spcPts val="1571"/>
              </a:spcBef>
              <a:buClr>
                <a:srgbClr val="AC1317"/>
              </a:buClr>
              <a:buSzPct val="152380"/>
              <a:buFont typeface="Wingdings"/>
              <a:buChar char=""/>
              <a:tabLst>
                <a:tab pos="341610" algn="l"/>
              </a:tabLst>
            </a:pPr>
            <a:r>
              <a:rPr sz="2400" spc="11" dirty="0">
                <a:latin typeface="Calibri"/>
                <a:cs typeface="Calibri"/>
              </a:rPr>
              <a:t>Phần tử </a:t>
            </a:r>
            <a:r>
              <a:rPr sz="2400" spc="5" dirty="0">
                <a:latin typeface="Calibri"/>
                <a:cs typeface="Calibri"/>
              </a:rPr>
              <a:t>video </a:t>
            </a:r>
            <a:r>
              <a:rPr sz="2400" dirty="0">
                <a:latin typeface="Calibri"/>
                <a:cs typeface="Calibri"/>
              </a:rPr>
              <a:t>trong</a:t>
            </a:r>
            <a:r>
              <a:rPr sz="2400" spc="-49" dirty="0">
                <a:latin typeface="Calibri"/>
                <a:cs typeface="Calibri"/>
              </a:rPr>
              <a:t> </a:t>
            </a:r>
            <a:r>
              <a:rPr sz="2400" spc="11" dirty="0">
                <a:latin typeface="Calibri"/>
                <a:cs typeface="Calibri"/>
              </a:rPr>
              <a:t>HTML5</a:t>
            </a:r>
            <a:endParaRPr sz="2400">
              <a:latin typeface="Calibri"/>
              <a:cs typeface="Calibri"/>
            </a:endParaRPr>
          </a:p>
          <a:p>
            <a:pPr marL="341610" indent="-326493">
              <a:spcBef>
                <a:spcPts val="1571"/>
              </a:spcBef>
              <a:buClr>
                <a:srgbClr val="AC1317"/>
              </a:buClr>
              <a:buSzPct val="152380"/>
              <a:buFont typeface="Wingdings"/>
              <a:buChar char=""/>
              <a:tabLst>
                <a:tab pos="341610" algn="l"/>
              </a:tabLst>
            </a:pPr>
            <a:r>
              <a:rPr sz="2400" spc="5" dirty="0">
                <a:latin typeface="Calibri"/>
                <a:cs typeface="Calibri"/>
              </a:rPr>
              <a:t>Khả </a:t>
            </a:r>
            <a:r>
              <a:rPr sz="2400" spc="11" dirty="0">
                <a:latin typeface="Calibri"/>
                <a:cs typeface="Calibri"/>
              </a:rPr>
              <a:t>năng </a:t>
            </a:r>
            <a:r>
              <a:rPr sz="2400" spc="5" dirty="0">
                <a:latin typeface="Calibri"/>
                <a:cs typeface="Calibri"/>
              </a:rPr>
              <a:t>truy </a:t>
            </a:r>
            <a:r>
              <a:rPr sz="2400" dirty="0">
                <a:latin typeface="Calibri"/>
                <a:cs typeface="Calibri"/>
              </a:rPr>
              <a:t>cập </a:t>
            </a:r>
            <a:r>
              <a:rPr sz="2400" spc="5" dirty="0">
                <a:latin typeface="Calibri"/>
                <a:cs typeface="Calibri"/>
              </a:rPr>
              <a:t>các </a:t>
            </a:r>
            <a:r>
              <a:rPr sz="2400" spc="11" dirty="0">
                <a:latin typeface="Calibri"/>
                <a:cs typeface="Calibri"/>
              </a:rPr>
              <a:t>phần tử audio </a:t>
            </a:r>
            <a:r>
              <a:rPr sz="2400" spc="-5" dirty="0">
                <a:latin typeface="Calibri"/>
                <a:cs typeface="Calibri"/>
              </a:rPr>
              <a:t>và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11" dirty="0">
                <a:latin typeface="Calibri"/>
                <a:cs typeface="Calibri"/>
              </a:rPr>
              <a:t>video</a:t>
            </a:r>
            <a:endParaRPr sz="2400">
              <a:latin typeface="Calibri"/>
              <a:cs typeface="Calibri"/>
            </a:endParaRPr>
          </a:p>
          <a:p>
            <a:pPr marL="341610" indent="-326493">
              <a:spcBef>
                <a:spcPts val="1571"/>
              </a:spcBef>
              <a:buClr>
                <a:srgbClr val="AC1317"/>
              </a:buClr>
              <a:buSzPct val="152380"/>
              <a:buFont typeface="Wingdings"/>
              <a:buChar char=""/>
              <a:tabLst>
                <a:tab pos="341610" algn="l"/>
              </a:tabLst>
            </a:pPr>
            <a:r>
              <a:rPr sz="2400" spc="11" dirty="0">
                <a:latin typeface="Calibri"/>
                <a:cs typeface="Calibri"/>
              </a:rPr>
              <a:t>Thỏa thuận </a:t>
            </a:r>
            <a:r>
              <a:rPr sz="2400" dirty="0">
                <a:latin typeface="Calibri"/>
                <a:cs typeface="Calibri"/>
              </a:rPr>
              <a:t>với </a:t>
            </a:r>
            <a:r>
              <a:rPr sz="2400" spc="5" dirty="0">
                <a:latin typeface="Calibri"/>
                <a:cs typeface="Calibri"/>
              </a:rPr>
              <a:t>trình duyệt </a:t>
            </a:r>
            <a:r>
              <a:rPr sz="2400" spc="11" dirty="0">
                <a:latin typeface="Calibri"/>
                <a:cs typeface="Calibri"/>
              </a:rPr>
              <a:t>không hỗ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trợ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9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 smtClean="0"/>
              <a:t>11</a:t>
            </a:r>
            <a:r>
              <a:rPr lang="vi-VN" smtClean="0"/>
              <a:t>-</a:t>
            </a:r>
            <a:r>
              <a:rPr lang="en-US" smtClean="0"/>
              <a:t>HTML Audio và Video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7303155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224" y="132588"/>
            <a:ext cx="12061951" cy="5425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06585" y="118640"/>
            <a:ext cx="5811521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spc="-11" dirty="0"/>
              <a:t>Theo dõi phần </a:t>
            </a:r>
            <a:r>
              <a:rPr spc="-5" dirty="0"/>
              <a:t>tử </a:t>
            </a:r>
            <a:r>
              <a:rPr dirty="0"/>
              <a:t>2-3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20</a:t>
            </a:fld>
            <a:endParaRPr dirty="0"/>
          </a:p>
        </p:txBody>
      </p:sp>
      <p:graphicFrame>
        <p:nvGraphicFramePr>
          <p:cNvPr id="5" name="object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6324075"/>
              </p:ext>
            </p:extLst>
          </p:nvPr>
        </p:nvGraphicFramePr>
        <p:xfrm>
          <a:off x="935778" y="2063091"/>
          <a:ext cx="10474774" cy="327137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38094"/>
                <a:gridCol w="7836680"/>
              </a:tblGrid>
              <a:tr h="645105">
                <a:tc>
                  <a:txBody>
                    <a:bodyPr/>
                    <a:lstStyle/>
                    <a:p>
                      <a:pPr marL="0" algn="ctr">
                        <a:lnSpc>
                          <a:spcPct val="100000"/>
                        </a:lnSpc>
                        <a:spcBef>
                          <a:spcPts val="1525"/>
                        </a:spcBef>
                      </a:pPr>
                      <a:r>
                        <a:rPr sz="16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Thuộc tính</a:t>
                      </a: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193674" marB="0">
                    <a:solidFill>
                      <a:srgbClr val="943735"/>
                    </a:solidFill>
                  </a:tcPr>
                </a:tc>
                <a:tc>
                  <a:txBody>
                    <a:bodyPr/>
                    <a:lstStyle/>
                    <a:p>
                      <a:pPr marL="170815" algn="ctr">
                        <a:lnSpc>
                          <a:spcPct val="100000"/>
                        </a:lnSpc>
                        <a:spcBef>
                          <a:spcPts val="1525"/>
                        </a:spcBef>
                      </a:pPr>
                      <a:r>
                        <a:rPr sz="16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Mô</a:t>
                      </a:r>
                      <a:r>
                        <a:rPr sz="16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tả</a:t>
                      </a: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193674" marB="0">
                    <a:solidFill>
                      <a:srgbClr val="943735"/>
                    </a:solidFill>
                  </a:tcPr>
                </a:tc>
              </a:tr>
              <a:tr h="4876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sz="1300" spc="5" dirty="0">
                          <a:latin typeface="Arial"/>
                          <a:cs typeface="Arial"/>
                        </a:rPr>
                        <a:t>src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300" dirty="0">
                        <a:latin typeface="Times New Roman"/>
                        <a:cs typeface="Times New Roman"/>
                      </a:endParaRPr>
                    </a:p>
                    <a:p>
                      <a:pPr marL="180000">
                        <a:lnSpc>
                          <a:spcPct val="100000"/>
                        </a:lnSpc>
                      </a:pPr>
                      <a:r>
                        <a:rPr sz="1300" spc="10" dirty="0">
                          <a:latin typeface="Arial"/>
                          <a:cs typeface="Arial"/>
                        </a:rPr>
                        <a:t>Chứa các </a:t>
                      </a:r>
                      <a:r>
                        <a:rPr sz="1300" spc="15" dirty="0">
                          <a:latin typeface="Arial"/>
                          <a:cs typeface="Arial"/>
                        </a:rPr>
                        <a:t>URL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của các dữ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liệu track văn</a:t>
                      </a:r>
                      <a:r>
                        <a:rPr sz="1300" spc="-1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bản</a:t>
                      </a:r>
                      <a:endParaRPr sz="1300" dirty="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solidFill>
                      <a:srgbClr val="D6E3BC"/>
                    </a:solidFill>
                  </a:tcPr>
                </a:tc>
              </a:tr>
              <a:tr h="4876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300" spc="5" dirty="0">
                          <a:latin typeface="Arial"/>
                          <a:cs typeface="Arial"/>
                        </a:rPr>
                        <a:t>srclang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3809" marB="0">
                    <a:solidFill>
                      <a:srgbClr val="F1DCDB"/>
                    </a:solidFill>
                  </a:tcPr>
                </a:tc>
                <a:tc>
                  <a:txBody>
                    <a:bodyPr/>
                    <a:lstStyle/>
                    <a:p>
                      <a:pPr marL="180000">
                        <a:lnSpc>
                          <a:spcPct val="100000"/>
                        </a:lnSpc>
                        <a:spcBef>
                          <a:spcPts val="994"/>
                        </a:spcBef>
                      </a:pPr>
                      <a:r>
                        <a:rPr sz="1300" spc="10" dirty="0">
                          <a:latin typeface="Arial"/>
                          <a:cs typeface="Arial"/>
                        </a:rPr>
                        <a:t>Chứa các ngôn ngữ của các dữ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liệu track văn</a:t>
                      </a:r>
                      <a:r>
                        <a:rPr sz="1300" spc="-1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bản</a:t>
                      </a:r>
                      <a:endParaRPr sz="1300" dirty="0">
                        <a:latin typeface="Arial"/>
                        <a:cs typeface="Arial"/>
                      </a:endParaRPr>
                    </a:p>
                  </a:txBody>
                  <a:tcPr marL="0" marR="0" marT="126364" marB="0">
                    <a:solidFill>
                      <a:srgbClr val="F1DCDB"/>
                    </a:solidFill>
                  </a:tcPr>
                </a:tc>
              </a:tr>
              <a:tr h="63617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91440">
                        <a:lnSpc>
                          <a:spcPts val="1535"/>
                        </a:lnSpc>
                      </a:pPr>
                      <a:r>
                        <a:rPr sz="1300" spc="5" dirty="0">
                          <a:latin typeface="Arial"/>
                          <a:cs typeface="Arial"/>
                        </a:rPr>
                        <a:t>kind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marL="180000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sz="1300" spc="10" dirty="0">
                          <a:latin typeface="Arial"/>
                          <a:cs typeface="Arial"/>
                        </a:rPr>
                        <a:t>Chứa các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loại nội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dung mà định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nghĩa track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được sử</a:t>
                      </a:r>
                      <a:r>
                        <a:rPr sz="1300" spc="-10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dụng</a:t>
                      </a:r>
                      <a:endParaRPr sz="1300" dirty="0">
                        <a:latin typeface="Arial"/>
                        <a:cs typeface="Arial"/>
                      </a:endParaRPr>
                    </a:p>
                  </a:txBody>
                  <a:tcPr marL="0" marR="0" marT="127001" marB="0">
                    <a:solidFill>
                      <a:srgbClr val="D6E3BC"/>
                    </a:solidFill>
                  </a:tcPr>
                </a:tc>
              </a:tr>
              <a:tr h="58864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sz="1300" spc="5" dirty="0" smtClean="0">
                          <a:latin typeface="Arial"/>
                          <a:cs typeface="Arial"/>
                        </a:rPr>
                        <a:t>default</a:t>
                      </a:r>
                      <a:endParaRPr sz="1300" dirty="0">
                        <a:latin typeface="Arial"/>
                        <a:cs typeface="Arial"/>
                      </a:endParaRPr>
                    </a:p>
                  </a:txBody>
                  <a:tcPr marL="0" marR="0" marT="1905" marB="0" anchor="ctr">
                    <a:solidFill>
                      <a:srgbClr val="F1DCDB"/>
                    </a:solidFill>
                  </a:tcPr>
                </a:tc>
                <a:tc>
                  <a:txBody>
                    <a:bodyPr/>
                    <a:lstStyle/>
                    <a:p>
                      <a:pPr marL="180000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1300" spc="5" dirty="0">
                          <a:latin typeface="Arial"/>
                          <a:cs typeface="Arial"/>
                        </a:rPr>
                        <a:t>Chỉ</a:t>
                      </a:r>
                      <a:r>
                        <a:rPr sz="1300" spc="1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ra</a:t>
                      </a:r>
                      <a:r>
                        <a:rPr sz="1300" spc="1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rằng</a:t>
                      </a:r>
                      <a:r>
                        <a:rPr sz="1300" spc="1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điều</a:t>
                      </a:r>
                      <a:r>
                        <a:rPr sz="1300" spc="1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này</a:t>
                      </a:r>
                      <a:r>
                        <a:rPr sz="1300" spc="10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sẽ</a:t>
                      </a:r>
                      <a:r>
                        <a:rPr sz="1300" spc="1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được</a:t>
                      </a:r>
                      <a:r>
                        <a:rPr sz="1300" spc="1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track</a:t>
                      </a:r>
                      <a:r>
                        <a:rPr sz="1300" spc="1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mặc</a:t>
                      </a:r>
                      <a:r>
                        <a:rPr sz="1300" spc="1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định</a:t>
                      </a:r>
                      <a:r>
                        <a:rPr sz="1300" spc="1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nếu</a:t>
                      </a:r>
                      <a:r>
                        <a:rPr sz="1300" spc="1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5" dirty="0" err="1">
                          <a:latin typeface="Arial"/>
                          <a:cs typeface="Arial"/>
                        </a:rPr>
                        <a:t>người</a:t>
                      </a:r>
                      <a:r>
                        <a:rPr sz="1300" spc="1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5" dirty="0" err="1" smtClean="0">
                          <a:latin typeface="Arial"/>
                          <a:cs typeface="Arial"/>
                        </a:rPr>
                        <a:t>dùng</a:t>
                      </a:r>
                      <a:r>
                        <a:rPr lang="vi-VN" sz="1300" spc="5" dirty="0" smtClean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10" dirty="0" err="1" smtClean="0">
                          <a:latin typeface="Arial"/>
                          <a:cs typeface="Arial"/>
                        </a:rPr>
                        <a:t>không</a:t>
                      </a:r>
                      <a:r>
                        <a:rPr sz="1300" spc="10" dirty="0" smtClean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xác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định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giá</a:t>
                      </a:r>
                      <a:r>
                        <a:rPr sz="1300" spc="-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0" dirty="0">
                          <a:latin typeface="Arial"/>
                          <a:cs typeface="Arial"/>
                        </a:rPr>
                        <a:t>trị</a:t>
                      </a:r>
                      <a:endParaRPr sz="1300" dirty="0"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F1DCDB"/>
                    </a:solidFill>
                  </a:tcPr>
                </a:tc>
              </a:tr>
              <a:tr h="42608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755"/>
                        </a:spcBef>
                      </a:pPr>
                      <a:r>
                        <a:rPr sz="1300" spc="5" dirty="0">
                          <a:latin typeface="Arial"/>
                          <a:cs typeface="Arial"/>
                        </a:rPr>
                        <a:t>label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95885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marL="180000">
                        <a:lnSpc>
                          <a:spcPct val="100000"/>
                        </a:lnSpc>
                        <a:spcBef>
                          <a:spcPts val="755"/>
                        </a:spcBef>
                      </a:pPr>
                      <a:r>
                        <a:rPr sz="1300" spc="10" dirty="0">
                          <a:latin typeface="Arial"/>
                          <a:cs typeface="Arial"/>
                        </a:rPr>
                        <a:t>uy định cụ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thể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các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tiêu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đề được hiển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thị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cho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người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sử</a:t>
                      </a:r>
                      <a:r>
                        <a:rPr sz="1300" spc="-1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dụng</a:t>
                      </a:r>
                      <a:endParaRPr sz="1300" dirty="0">
                        <a:latin typeface="Arial"/>
                        <a:cs typeface="Arial"/>
                      </a:endParaRPr>
                    </a:p>
                  </a:txBody>
                  <a:tcPr marL="0" marR="0" marT="95885" marB="0">
                    <a:solidFill>
                      <a:srgbClr val="D6E3BC"/>
                    </a:solidFill>
                  </a:tcPr>
                </a:tc>
              </a:tr>
            </a:tbl>
          </a:graphicData>
        </a:graphic>
      </p:graphicFrame>
      <p:sp>
        <p:nvSpPr>
          <p:cNvPr id="6" name="object 6"/>
          <p:cNvSpPr txBox="1"/>
          <p:nvPr/>
        </p:nvSpPr>
        <p:spPr>
          <a:xfrm>
            <a:off x="755225" y="1054353"/>
            <a:ext cx="6065519" cy="295315"/>
          </a:xfrm>
          <a:prstGeom prst="rect">
            <a:avLst/>
          </a:prstGeom>
        </p:spPr>
        <p:txBody>
          <a:bodyPr vert="horz" wrap="square" lIns="0" tIns="18139" rIns="0" bIns="0" rtlCol="0">
            <a:spAutoFit/>
          </a:bodyPr>
          <a:lstStyle/>
          <a:p>
            <a:pPr marL="341610" indent="-326493">
              <a:spcBef>
                <a:spcPts val="144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2364" algn="l"/>
              </a:tabLst>
            </a:pPr>
            <a:r>
              <a:rPr spc="5" dirty="0">
                <a:latin typeface="Calibri"/>
                <a:cs typeface="Calibri"/>
              </a:rPr>
              <a:t>Bảng </a:t>
            </a:r>
            <a:r>
              <a:rPr dirty="0">
                <a:latin typeface="Calibri"/>
                <a:cs typeface="Calibri"/>
              </a:rPr>
              <a:t>sau liệt </a:t>
            </a:r>
            <a:r>
              <a:rPr spc="-24" dirty="0">
                <a:latin typeface="Calibri"/>
                <a:cs typeface="Calibri"/>
              </a:rPr>
              <a:t>kê </a:t>
            </a:r>
            <a:r>
              <a:rPr dirty="0">
                <a:latin typeface="Calibri"/>
                <a:cs typeface="Calibri"/>
              </a:rPr>
              <a:t>các </a:t>
            </a:r>
            <a:r>
              <a:rPr spc="5" dirty="0">
                <a:latin typeface="Calibri"/>
                <a:cs typeface="Calibri"/>
              </a:rPr>
              <a:t>thuộc </a:t>
            </a:r>
            <a:r>
              <a:rPr dirty="0">
                <a:latin typeface="Calibri"/>
                <a:cs typeface="Calibri"/>
              </a:rPr>
              <a:t>tính phần tử</a:t>
            </a:r>
            <a:r>
              <a:rPr spc="-165" dirty="0">
                <a:latin typeface="Calibri"/>
                <a:cs typeface="Calibri"/>
              </a:rPr>
              <a:t> </a:t>
            </a:r>
            <a:r>
              <a:rPr spc="-5" dirty="0">
                <a:latin typeface="Calibri"/>
                <a:cs typeface="Calibri"/>
              </a:rPr>
              <a:t>track</a:t>
            </a:r>
            <a:endParaRPr>
              <a:latin typeface="Calibri"/>
              <a:cs typeface="Calibri"/>
            </a:endParaRPr>
          </a:p>
        </p:txBody>
      </p:sp>
      <p:sp>
        <p:nvSpPr>
          <p:cNvPr id="7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 smtClean="0"/>
              <a:t>11</a:t>
            </a:r>
            <a:r>
              <a:rPr lang="vi-VN" smtClean="0"/>
              <a:t>-</a:t>
            </a:r>
            <a:r>
              <a:rPr lang="en-US" smtClean="0"/>
              <a:t>HTML Audio và Video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3925244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224" y="0"/>
            <a:ext cx="10944353" cy="8275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06585" y="95221"/>
            <a:ext cx="5811521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spc="-5" dirty="0"/>
              <a:t>Theo dõi phần tử</a:t>
            </a:r>
            <a:r>
              <a:rPr spc="-106" dirty="0"/>
              <a:t> </a:t>
            </a:r>
            <a:r>
              <a:rPr dirty="0"/>
              <a:t>3-3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21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755225" y="825753"/>
            <a:ext cx="10927928" cy="5621273"/>
          </a:xfrm>
          <a:prstGeom prst="rect">
            <a:avLst/>
          </a:prstGeom>
        </p:spPr>
        <p:txBody>
          <a:bodyPr vert="horz" wrap="square" lIns="0" tIns="16628" rIns="0" bIns="0" rtlCol="0">
            <a:spAutoFit/>
          </a:bodyPr>
          <a:lstStyle/>
          <a:p>
            <a:pPr marL="341610" marR="6047" indent="-326493">
              <a:lnSpc>
                <a:spcPct val="100499"/>
              </a:lnSpc>
              <a:spcBef>
                <a:spcPts val="130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2364" algn="l"/>
              </a:tabLst>
            </a:pPr>
            <a:r>
              <a:rPr spc="5" dirty="0">
                <a:latin typeface="Calibri"/>
                <a:cs typeface="Calibri"/>
              </a:rPr>
              <a:t>Mã </a:t>
            </a:r>
            <a:r>
              <a:rPr dirty="0">
                <a:latin typeface="Calibri"/>
                <a:cs typeface="Calibri"/>
              </a:rPr>
              <a:t>số câu liên quan trình </a:t>
            </a:r>
            <a:r>
              <a:rPr spc="-5" dirty="0">
                <a:latin typeface="Calibri"/>
                <a:cs typeface="Calibri"/>
              </a:rPr>
              <a:t>bày </a:t>
            </a:r>
            <a:r>
              <a:rPr dirty="0">
                <a:latin typeface="Calibri"/>
                <a:cs typeface="Calibri"/>
              </a:rPr>
              <a:t>cách </a:t>
            </a:r>
            <a:r>
              <a:rPr spc="5" dirty="0">
                <a:latin typeface="Calibri"/>
                <a:cs typeface="Calibri"/>
              </a:rPr>
              <a:t>một </a:t>
            </a:r>
            <a:r>
              <a:rPr dirty="0">
                <a:latin typeface="Calibri"/>
                <a:cs typeface="Calibri"/>
              </a:rPr>
              <a:t>phần tử </a:t>
            </a:r>
            <a:r>
              <a:rPr spc="-5" dirty="0">
                <a:latin typeface="Calibri"/>
                <a:cs typeface="Calibri"/>
              </a:rPr>
              <a:t>track </a:t>
            </a:r>
            <a:r>
              <a:rPr dirty="0">
                <a:latin typeface="Calibri"/>
                <a:cs typeface="Calibri"/>
              </a:rPr>
              <a:t>được sử dụng </a:t>
            </a:r>
            <a:r>
              <a:rPr spc="-19" dirty="0">
                <a:latin typeface="Calibri"/>
                <a:cs typeface="Calibri"/>
              </a:rPr>
              <a:t>kết </a:t>
            </a:r>
            <a:r>
              <a:rPr dirty="0">
                <a:latin typeface="Calibri"/>
                <a:cs typeface="Calibri"/>
              </a:rPr>
              <a:t>hợp </a:t>
            </a:r>
            <a:r>
              <a:rPr spc="-5" dirty="0">
                <a:latin typeface="Calibri"/>
                <a:cs typeface="Calibri"/>
              </a:rPr>
              <a:t>với  </a:t>
            </a:r>
            <a:r>
              <a:rPr dirty="0">
                <a:latin typeface="Calibri"/>
                <a:cs typeface="Calibri"/>
              </a:rPr>
              <a:t>các phần tử &lt;video&gt; </a:t>
            </a:r>
            <a:r>
              <a:rPr spc="5" dirty="0">
                <a:latin typeface="Calibri"/>
                <a:cs typeface="Calibri"/>
              </a:rPr>
              <a:t>cung </a:t>
            </a:r>
            <a:r>
              <a:rPr dirty="0">
                <a:latin typeface="Calibri"/>
                <a:cs typeface="Calibri"/>
              </a:rPr>
              <a:t>cấp </a:t>
            </a:r>
            <a:r>
              <a:rPr spc="5" dirty="0">
                <a:latin typeface="Calibri"/>
                <a:cs typeface="Calibri"/>
              </a:rPr>
              <a:t>phụ</a:t>
            </a:r>
            <a:r>
              <a:rPr spc="-16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đề.</a:t>
            </a:r>
            <a:endParaRPr>
              <a:latin typeface="Calibri"/>
              <a:cs typeface="Calibri"/>
            </a:endParaRPr>
          </a:p>
          <a:p>
            <a:pPr>
              <a:lnSpc>
                <a:spcPct val="100000"/>
              </a:lnSpc>
              <a:buClr>
                <a:srgbClr val="AC1317"/>
              </a:buClr>
              <a:buFont typeface="Wingdings"/>
              <a:buChar char=""/>
            </a:pPr>
            <a:endParaRPr sz="2400">
              <a:latin typeface="Times New Roman"/>
              <a:cs typeface="Times New Roman"/>
            </a:endParaRPr>
          </a:p>
          <a:p>
            <a:pPr marL="15114"/>
            <a:r>
              <a:rPr sz="1900" spc="-5" dirty="0">
                <a:latin typeface="Courier New"/>
                <a:cs typeface="Courier New"/>
              </a:rPr>
              <a:t>&lt;video</a:t>
            </a:r>
            <a:r>
              <a:rPr sz="1900" spc="5" dirty="0">
                <a:latin typeface="Courier New"/>
                <a:cs typeface="Courier New"/>
              </a:rPr>
              <a:t> </a:t>
            </a:r>
            <a:r>
              <a:rPr sz="1900" spc="-5" dirty="0">
                <a:latin typeface="Courier New"/>
                <a:cs typeface="Courier New"/>
              </a:rPr>
              <a:t>controls&gt;</a:t>
            </a:r>
            <a:endParaRPr sz="1900">
              <a:latin typeface="Courier New"/>
              <a:cs typeface="Courier New"/>
            </a:endParaRPr>
          </a:p>
          <a:p>
            <a:pPr marL="305332">
              <a:spcBef>
                <a:spcPts val="5"/>
              </a:spcBef>
            </a:pPr>
            <a:r>
              <a:rPr sz="1900" spc="-5" dirty="0">
                <a:latin typeface="Courier New"/>
                <a:cs typeface="Courier New"/>
              </a:rPr>
              <a:t>&lt;source src=”myvideo.mp4” type=”video/mp4”</a:t>
            </a:r>
            <a:r>
              <a:rPr sz="1900" spc="30" dirty="0">
                <a:latin typeface="Courier New"/>
                <a:cs typeface="Courier New"/>
              </a:rPr>
              <a:t> </a:t>
            </a:r>
            <a:r>
              <a:rPr sz="1900" spc="-5" dirty="0">
                <a:latin typeface="Courier New"/>
                <a:cs typeface="Courier New"/>
              </a:rPr>
              <a:t>/&gt;</a:t>
            </a:r>
            <a:endParaRPr sz="1900">
              <a:latin typeface="Courier New"/>
              <a:cs typeface="Courier New"/>
            </a:endParaRPr>
          </a:p>
          <a:p>
            <a:pPr marL="305332"/>
            <a:r>
              <a:rPr sz="1900" spc="-5" dirty="0">
                <a:latin typeface="Courier New"/>
                <a:cs typeface="Courier New"/>
              </a:rPr>
              <a:t>&lt;source src=”myvideo.webm” type=”video/webm”</a:t>
            </a:r>
            <a:r>
              <a:rPr sz="1900" spc="19" dirty="0">
                <a:latin typeface="Courier New"/>
                <a:cs typeface="Courier New"/>
              </a:rPr>
              <a:t> </a:t>
            </a:r>
            <a:r>
              <a:rPr sz="1900" dirty="0">
                <a:latin typeface="Courier New"/>
                <a:cs typeface="Courier New"/>
              </a:rPr>
              <a:t>/&gt;</a:t>
            </a:r>
            <a:endParaRPr sz="1900">
              <a:latin typeface="Courier New"/>
              <a:cs typeface="Courier New"/>
            </a:endParaRPr>
          </a:p>
          <a:p>
            <a:pPr marL="341610" marR="286439" indent="-36278"/>
            <a:r>
              <a:rPr sz="1900" spc="-5" dirty="0">
                <a:latin typeface="Courier New"/>
                <a:cs typeface="Courier New"/>
              </a:rPr>
              <a:t>&lt;track src=”eng.vtt” label=”English subtitles” kind=”subtitles”  srclang=”en”</a:t>
            </a:r>
            <a:r>
              <a:rPr sz="1900" dirty="0">
                <a:latin typeface="Courier New"/>
                <a:cs typeface="Courier New"/>
              </a:rPr>
              <a:t> </a:t>
            </a:r>
            <a:r>
              <a:rPr sz="1900" spc="-5" dirty="0">
                <a:latin typeface="Courier New"/>
                <a:cs typeface="Courier New"/>
              </a:rPr>
              <a:t>&gt;</a:t>
            </a:r>
            <a:endParaRPr sz="1900">
              <a:latin typeface="Courier New"/>
              <a:cs typeface="Courier New"/>
            </a:endParaRPr>
          </a:p>
          <a:p>
            <a:pPr marL="15114"/>
            <a:r>
              <a:rPr sz="1900" spc="-5" dirty="0">
                <a:latin typeface="Courier New"/>
                <a:cs typeface="Courier New"/>
              </a:rPr>
              <a:t>&lt;/video&gt;</a:t>
            </a:r>
            <a:endParaRPr sz="1900">
              <a:latin typeface="Courier New"/>
              <a:cs typeface="Courier New"/>
            </a:endParaRPr>
          </a:p>
          <a:p>
            <a:pPr marL="341610" marR="6047" indent="-326493">
              <a:lnSpc>
                <a:spcPct val="100600"/>
              </a:lnSpc>
              <a:spcBef>
                <a:spcPts val="1864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2364" algn="l"/>
              </a:tabLst>
            </a:pPr>
            <a:r>
              <a:rPr spc="5" dirty="0">
                <a:latin typeface="Calibri"/>
                <a:cs typeface="Calibri"/>
              </a:rPr>
              <a:t>Mã </a:t>
            </a:r>
            <a:r>
              <a:rPr dirty="0">
                <a:latin typeface="Calibri"/>
                <a:cs typeface="Calibri"/>
              </a:rPr>
              <a:t>số câu liên quan trình </a:t>
            </a:r>
            <a:r>
              <a:rPr spc="-5" dirty="0">
                <a:latin typeface="Calibri"/>
                <a:cs typeface="Calibri"/>
              </a:rPr>
              <a:t>bày </a:t>
            </a:r>
            <a:r>
              <a:rPr dirty="0">
                <a:latin typeface="Calibri"/>
                <a:cs typeface="Calibri"/>
              </a:rPr>
              <a:t>cách </a:t>
            </a:r>
            <a:r>
              <a:rPr spc="5" dirty="0">
                <a:latin typeface="Calibri"/>
                <a:cs typeface="Calibri"/>
              </a:rPr>
              <a:t>một </a:t>
            </a:r>
            <a:r>
              <a:rPr dirty="0">
                <a:latin typeface="Calibri"/>
                <a:cs typeface="Calibri"/>
              </a:rPr>
              <a:t>phần tử </a:t>
            </a:r>
            <a:r>
              <a:rPr spc="-5" dirty="0">
                <a:latin typeface="Calibri"/>
                <a:cs typeface="Calibri"/>
              </a:rPr>
              <a:t>track </a:t>
            </a:r>
            <a:r>
              <a:rPr dirty="0">
                <a:latin typeface="Calibri"/>
                <a:cs typeface="Calibri"/>
              </a:rPr>
              <a:t>được sử dụng </a:t>
            </a:r>
            <a:r>
              <a:rPr spc="-19" dirty="0">
                <a:latin typeface="Calibri"/>
                <a:cs typeface="Calibri"/>
              </a:rPr>
              <a:t>kết </a:t>
            </a:r>
            <a:r>
              <a:rPr dirty="0">
                <a:latin typeface="Calibri"/>
                <a:cs typeface="Calibri"/>
              </a:rPr>
              <a:t>hợp </a:t>
            </a:r>
            <a:r>
              <a:rPr spc="-5" dirty="0">
                <a:latin typeface="Calibri"/>
                <a:cs typeface="Calibri"/>
              </a:rPr>
              <a:t>với  </a:t>
            </a:r>
            <a:r>
              <a:rPr dirty="0">
                <a:latin typeface="Calibri"/>
                <a:cs typeface="Calibri"/>
              </a:rPr>
              <a:t>các phần tử &lt;video&gt; </a:t>
            </a:r>
            <a:r>
              <a:rPr spc="5" dirty="0">
                <a:latin typeface="Calibri"/>
                <a:cs typeface="Calibri"/>
              </a:rPr>
              <a:t>cung </a:t>
            </a:r>
            <a:r>
              <a:rPr dirty="0">
                <a:latin typeface="Calibri"/>
                <a:cs typeface="Calibri"/>
              </a:rPr>
              <a:t>cấp </a:t>
            </a:r>
            <a:r>
              <a:rPr spc="5" dirty="0">
                <a:latin typeface="Calibri"/>
                <a:cs typeface="Calibri"/>
              </a:rPr>
              <a:t>phụ đề </a:t>
            </a:r>
            <a:r>
              <a:rPr dirty="0">
                <a:latin typeface="Calibri"/>
                <a:cs typeface="Calibri"/>
              </a:rPr>
              <a:t>bằng ngôn ngữ</a:t>
            </a:r>
            <a:r>
              <a:rPr spc="-25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khác.</a:t>
            </a:r>
            <a:endParaRPr>
              <a:latin typeface="Calibri"/>
              <a:cs typeface="Calibri"/>
            </a:endParaRPr>
          </a:p>
          <a:p>
            <a:pPr>
              <a:spcBef>
                <a:spcPts val="5"/>
              </a:spcBef>
            </a:pPr>
            <a:endParaRPr sz="2400">
              <a:latin typeface="Times New Roman"/>
              <a:cs typeface="Times New Roman"/>
            </a:endParaRPr>
          </a:p>
          <a:p>
            <a:pPr marL="15114"/>
            <a:r>
              <a:rPr sz="1900" spc="-5" dirty="0">
                <a:latin typeface="Courier New"/>
                <a:cs typeface="Courier New"/>
              </a:rPr>
              <a:t>&lt;video</a:t>
            </a:r>
            <a:r>
              <a:rPr sz="1900" spc="5" dirty="0">
                <a:latin typeface="Courier New"/>
                <a:cs typeface="Courier New"/>
              </a:rPr>
              <a:t> </a:t>
            </a:r>
            <a:r>
              <a:rPr sz="1900" spc="-5" dirty="0">
                <a:latin typeface="Courier New"/>
                <a:cs typeface="Courier New"/>
              </a:rPr>
              <a:t>controls&gt;</a:t>
            </a:r>
            <a:endParaRPr sz="1900">
              <a:latin typeface="Courier New"/>
              <a:cs typeface="Courier New"/>
            </a:endParaRPr>
          </a:p>
          <a:p>
            <a:pPr marL="305332"/>
            <a:r>
              <a:rPr sz="1900" spc="-5" dirty="0">
                <a:latin typeface="Courier New"/>
                <a:cs typeface="Courier New"/>
              </a:rPr>
              <a:t>&lt;source src=”myvideo.mp4” type=”video/mp4”</a:t>
            </a:r>
            <a:r>
              <a:rPr sz="1900" spc="30" dirty="0">
                <a:latin typeface="Courier New"/>
                <a:cs typeface="Courier New"/>
              </a:rPr>
              <a:t> </a:t>
            </a:r>
            <a:r>
              <a:rPr sz="1900" spc="-5" dirty="0">
                <a:latin typeface="Courier New"/>
                <a:cs typeface="Courier New"/>
              </a:rPr>
              <a:t>/&gt;</a:t>
            </a:r>
            <a:endParaRPr sz="1900">
              <a:latin typeface="Courier New"/>
              <a:cs typeface="Courier New"/>
            </a:endParaRPr>
          </a:p>
          <a:p>
            <a:pPr marL="305332"/>
            <a:r>
              <a:rPr sz="1900" spc="-5" dirty="0">
                <a:latin typeface="Courier New"/>
                <a:cs typeface="Courier New"/>
              </a:rPr>
              <a:t>&lt;source src=”myvideo.webm” type=”video/webm”</a:t>
            </a:r>
            <a:r>
              <a:rPr sz="1900" spc="19" dirty="0">
                <a:latin typeface="Courier New"/>
                <a:cs typeface="Courier New"/>
              </a:rPr>
              <a:t> </a:t>
            </a:r>
            <a:r>
              <a:rPr sz="1900" dirty="0">
                <a:latin typeface="Courier New"/>
                <a:cs typeface="Courier New"/>
              </a:rPr>
              <a:t>/&gt;</a:t>
            </a:r>
            <a:endParaRPr sz="1900">
              <a:latin typeface="Courier New"/>
              <a:cs typeface="Courier New"/>
            </a:endParaRPr>
          </a:p>
          <a:p>
            <a:pPr marL="305332"/>
            <a:r>
              <a:rPr sz="1900" spc="-5" dirty="0">
                <a:latin typeface="Courier New"/>
                <a:cs typeface="Courier New"/>
              </a:rPr>
              <a:t>&lt;track src=”de.vtt” label=”German subtitles”</a:t>
            </a:r>
            <a:r>
              <a:rPr sz="1900" spc="35" dirty="0">
                <a:latin typeface="Courier New"/>
                <a:cs typeface="Courier New"/>
              </a:rPr>
              <a:t> </a:t>
            </a:r>
            <a:r>
              <a:rPr sz="1900" spc="-5" dirty="0">
                <a:latin typeface="Courier New"/>
                <a:cs typeface="Courier New"/>
              </a:rPr>
              <a:t>kind=”subtitles”</a:t>
            </a:r>
            <a:endParaRPr sz="1900">
              <a:latin typeface="Courier New"/>
              <a:cs typeface="Courier New"/>
            </a:endParaRPr>
          </a:p>
          <a:p>
            <a:pPr marL="341610"/>
            <a:r>
              <a:rPr sz="1900" spc="-5" dirty="0">
                <a:latin typeface="Courier New"/>
                <a:cs typeface="Courier New"/>
              </a:rPr>
              <a:t>srclang=”de”</a:t>
            </a:r>
            <a:r>
              <a:rPr sz="1900" dirty="0">
                <a:latin typeface="Courier New"/>
                <a:cs typeface="Courier New"/>
              </a:rPr>
              <a:t> </a:t>
            </a:r>
            <a:r>
              <a:rPr sz="1900" spc="-5" dirty="0">
                <a:latin typeface="Courier New"/>
                <a:cs typeface="Courier New"/>
              </a:rPr>
              <a:t>&gt;</a:t>
            </a:r>
            <a:endParaRPr sz="1900">
              <a:latin typeface="Courier New"/>
              <a:cs typeface="Courier New"/>
            </a:endParaRPr>
          </a:p>
          <a:p>
            <a:pPr marL="15114"/>
            <a:r>
              <a:rPr sz="1900" spc="-5" dirty="0">
                <a:latin typeface="Courier New"/>
                <a:cs typeface="Courier New"/>
              </a:rPr>
              <a:t>&lt;/video&gt;</a:t>
            </a:r>
            <a:endParaRPr sz="1900">
              <a:latin typeface="Courier New"/>
              <a:cs typeface="Courier New"/>
            </a:endParaRPr>
          </a:p>
        </p:txBody>
      </p:sp>
      <p:sp>
        <p:nvSpPr>
          <p:cNvPr id="7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 smtClean="0"/>
              <a:t>11</a:t>
            </a:r>
            <a:r>
              <a:rPr lang="vi-VN" smtClean="0"/>
              <a:t>-</a:t>
            </a:r>
            <a:r>
              <a:rPr lang="en-US" smtClean="0"/>
              <a:t>HTML Audio và Video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6707349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5825" y="132588"/>
            <a:ext cx="11960353" cy="5425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4801" y="150008"/>
            <a:ext cx="10515599" cy="507704"/>
          </a:xfrm>
          <a:prstGeom prst="rect">
            <a:avLst/>
          </a:prstGeom>
        </p:spPr>
        <p:txBody>
          <a:bodyPr vert="horz" wrap="square" lIns="0" tIns="15114" rIns="0" bIns="0" rtlCol="0">
            <a:spAutoFit/>
          </a:bodyPr>
          <a:lstStyle/>
          <a:p>
            <a:pPr marL="79355">
              <a:lnSpc>
                <a:spcPct val="100000"/>
              </a:lnSpc>
              <a:spcBef>
                <a:spcPts val="119"/>
              </a:spcBef>
              <a:tabLst>
                <a:tab pos="5124895" algn="l"/>
              </a:tabLst>
            </a:pPr>
            <a:r>
              <a:rPr dirty="0"/>
              <a:t>Khả </a:t>
            </a:r>
            <a:r>
              <a:rPr spc="-5" dirty="0"/>
              <a:t>năng </a:t>
            </a:r>
            <a:r>
              <a:rPr dirty="0"/>
              <a:t>truy</a:t>
            </a:r>
            <a:r>
              <a:rPr spc="-41" dirty="0"/>
              <a:t> </a:t>
            </a:r>
            <a:r>
              <a:rPr spc="-11" dirty="0" err="1"/>
              <a:t>cập</a:t>
            </a:r>
            <a:r>
              <a:rPr spc="-19" dirty="0"/>
              <a:t> </a:t>
            </a:r>
            <a:r>
              <a:rPr spc="-11" dirty="0" err="1"/>
              <a:t>các</a:t>
            </a:r>
            <a:r>
              <a:rPr lang="en-US" spc="-11" dirty="0"/>
              <a:t> </a:t>
            </a:r>
            <a:r>
              <a:rPr spc="-5" dirty="0" err="1"/>
              <a:t>phần</a:t>
            </a:r>
            <a:r>
              <a:rPr spc="-5" dirty="0"/>
              <a:t> </a:t>
            </a:r>
            <a:r>
              <a:rPr dirty="0"/>
              <a:t>tử </a:t>
            </a:r>
            <a:r>
              <a:rPr spc="-5" dirty="0"/>
              <a:t>audio </a:t>
            </a:r>
            <a:r>
              <a:rPr spc="-30" dirty="0"/>
              <a:t>và</a:t>
            </a:r>
            <a:r>
              <a:rPr spc="-130" dirty="0"/>
              <a:t> </a:t>
            </a:r>
            <a:r>
              <a:rPr dirty="0"/>
              <a:t>video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22</a:t>
            </a:fld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520191" y="1313688"/>
            <a:ext cx="11324336" cy="102260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12064" y="2264665"/>
            <a:ext cx="11332465" cy="79705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14095" y="3096769"/>
            <a:ext cx="11330433" cy="81838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93775" y="4403442"/>
            <a:ext cx="11350752" cy="107442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93775" y="5503165"/>
            <a:ext cx="11350752" cy="54864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711202" y="1040078"/>
            <a:ext cx="11480798" cy="4876818"/>
          </a:xfrm>
          <a:prstGeom prst="rect">
            <a:avLst/>
          </a:prstGeom>
        </p:spPr>
        <p:txBody>
          <a:bodyPr vert="horz" wrap="square" lIns="0" tIns="18893" rIns="0" bIns="0" rtlCol="0">
            <a:spAutoFit/>
          </a:bodyPr>
          <a:lstStyle/>
          <a:p>
            <a:pPr marL="925822" indent="-326493">
              <a:spcBef>
                <a:spcPts val="149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926576" algn="l"/>
              </a:tabLst>
            </a:pPr>
            <a:r>
              <a:rPr spc="5" dirty="0">
                <a:latin typeface="Calibri"/>
                <a:cs typeface="Calibri"/>
              </a:rPr>
              <a:t>Hỗ </a:t>
            </a:r>
            <a:r>
              <a:rPr spc="-5" dirty="0">
                <a:latin typeface="Calibri"/>
                <a:cs typeface="Calibri"/>
              </a:rPr>
              <a:t>trợ</a:t>
            </a:r>
            <a:r>
              <a:rPr spc="-30" dirty="0">
                <a:latin typeface="Calibri"/>
                <a:cs typeface="Calibri"/>
              </a:rPr>
              <a:t> </a:t>
            </a:r>
            <a:r>
              <a:rPr spc="5" dirty="0">
                <a:latin typeface="Calibri"/>
                <a:cs typeface="Calibri"/>
              </a:rPr>
              <a:t>Audio</a:t>
            </a:r>
            <a:endParaRPr dirty="0">
              <a:latin typeface="Calibri"/>
              <a:cs typeface="Calibri"/>
            </a:endParaRPr>
          </a:p>
          <a:p>
            <a:pPr marL="39301" marR="6047" algn="just">
              <a:lnSpc>
                <a:spcPct val="86400"/>
              </a:lnSpc>
              <a:spcBef>
                <a:spcPts val="2100"/>
              </a:spcBef>
            </a:pP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Firefox -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Đưa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ra các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điều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khiển với các API tiếp cận, tuy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nhiên điều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khiển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riêng 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không tương tác với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bàn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phím. </a:t>
            </a:r>
            <a:r>
              <a:rPr spc="-24" dirty="0">
                <a:solidFill>
                  <a:srgbClr val="FFFFFF"/>
                </a:solidFill>
                <a:latin typeface="Arial"/>
                <a:cs typeface="Arial"/>
              </a:rPr>
              <a:t>Truy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cập vào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bàn phím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được cung cấp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bởi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các  phím tắt cụ thể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Firefox.</a:t>
            </a:r>
            <a:endParaRPr dirty="0">
              <a:latin typeface="Arial"/>
              <a:cs typeface="Arial"/>
            </a:endParaRPr>
          </a:p>
          <a:p>
            <a:pPr>
              <a:spcBef>
                <a:spcPts val="11"/>
              </a:spcBef>
            </a:pPr>
            <a:endParaRPr sz="2700" dirty="0">
              <a:latin typeface="Times New Roman"/>
              <a:cs typeface="Times New Roman"/>
            </a:endParaRPr>
          </a:p>
          <a:p>
            <a:pPr marL="32499"/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Opera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-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Chỉ hỗ trợ bàn</a:t>
            </a:r>
            <a:r>
              <a:rPr spc="1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phím.</a:t>
            </a:r>
            <a:endParaRPr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400" dirty="0">
              <a:latin typeface="Times New Roman"/>
              <a:cs typeface="Times New Roman"/>
            </a:endParaRPr>
          </a:p>
          <a:p>
            <a:pPr marL="33253" marR="433814">
              <a:lnSpc>
                <a:spcPts val="2225"/>
              </a:lnSpc>
              <a:spcBef>
                <a:spcPts val="1820"/>
              </a:spcBef>
            </a:pP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E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9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-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Đưa ra các điều khiển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với các API tiếp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cận,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tuy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nhiên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điều khiển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riêng 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không tương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tác với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bàn</a:t>
            </a:r>
            <a:r>
              <a:rPr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phím.</a:t>
            </a:r>
            <a:endParaRPr dirty="0">
              <a:latin typeface="Arial"/>
              <a:cs typeface="Arial"/>
            </a:endParaRPr>
          </a:p>
          <a:p>
            <a:pPr>
              <a:spcBef>
                <a:spcPts val="54"/>
              </a:spcBef>
            </a:pPr>
            <a:endParaRPr dirty="0">
              <a:latin typeface="Times New Roman"/>
              <a:cs typeface="Times New Roman"/>
            </a:endParaRPr>
          </a:p>
          <a:p>
            <a:pPr marL="925822" indent="-326493">
              <a:buClr>
                <a:srgbClr val="AC1317"/>
              </a:buClr>
              <a:buSzPct val="151351"/>
              <a:buFont typeface="Wingdings"/>
              <a:buChar char=""/>
              <a:tabLst>
                <a:tab pos="926576" algn="l"/>
              </a:tabLst>
            </a:pPr>
            <a:r>
              <a:rPr spc="5" dirty="0">
                <a:latin typeface="Calibri"/>
                <a:cs typeface="Calibri"/>
              </a:rPr>
              <a:t>Hỗ </a:t>
            </a:r>
            <a:r>
              <a:rPr spc="-5" dirty="0">
                <a:latin typeface="Calibri"/>
                <a:cs typeface="Calibri"/>
              </a:rPr>
              <a:t>trợ</a:t>
            </a:r>
            <a:r>
              <a:rPr spc="-279" dirty="0">
                <a:latin typeface="Calibri"/>
                <a:cs typeface="Calibri"/>
              </a:rPr>
              <a:t> </a:t>
            </a:r>
            <a:r>
              <a:rPr spc="5" dirty="0">
                <a:latin typeface="Calibri"/>
                <a:cs typeface="Calibri"/>
              </a:rPr>
              <a:t>Video</a:t>
            </a:r>
            <a:endParaRPr dirty="0">
              <a:latin typeface="Calibri"/>
              <a:cs typeface="Calibri"/>
            </a:endParaRPr>
          </a:p>
          <a:p>
            <a:pPr marL="15114" marR="2949026" indent="1511">
              <a:lnSpc>
                <a:spcPct val="189000"/>
              </a:lnSpc>
              <a:spcBef>
                <a:spcPts val="271"/>
              </a:spcBef>
            </a:pP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Firefox - không thể tương tác với các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điều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khiển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riêng</a:t>
            </a:r>
            <a:r>
              <a:rPr spc="-11">
                <a:solidFill>
                  <a:srgbClr val="FFFFFF"/>
                </a:solidFill>
                <a:latin typeface="Arial"/>
                <a:cs typeface="Arial"/>
              </a:rPr>
              <a:t>. </a:t>
            </a:r>
            <a:endParaRPr lang="en-US" spc="-11" smtClean="0">
              <a:solidFill>
                <a:srgbClr val="FFFFFF"/>
              </a:solidFill>
              <a:latin typeface="Arial"/>
              <a:cs typeface="Arial"/>
            </a:endParaRPr>
          </a:p>
          <a:p>
            <a:pPr marL="15114" marR="2949026" indent="1511">
              <a:lnSpc>
                <a:spcPct val="189000"/>
              </a:lnSpc>
              <a:spcBef>
                <a:spcPts val="271"/>
              </a:spcBef>
            </a:pPr>
            <a:r>
              <a:rPr spc="-11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Opera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-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Chỉ </a:t>
            </a:r>
            <a:r>
              <a:rPr spc="-5">
                <a:solidFill>
                  <a:srgbClr val="FFFFFF"/>
                </a:solidFill>
                <a:latin typeface="Arial"/>
                <a:cs typeface="Arial"/>
              </a:rPr>
              <a:t>hỗ </a:t>
            </a:r>
            <a:r>
              <a:rPr spc="-5" smtClean="0">
                <a:solidFill>
                  <a:srgbClr val="FFFFFF"/>
                </a:solidFill>
                <a:latin typeface="Arial"/>
                <a:cs typeface="Arial"/>
              </a:rPr>
              <a:t>trợ bàn</a:t>
            </a:r>
            <a:r>
              <a:rPr spc="11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5" smtClean="0">
                <a:solidFill>
                  <a:srgbClr val="FFFFFF"/>
                </a:solidFill>
                <a:latin typeface="Arial"/>
                <a:cs typeface="Arial"/>
              </a:rPr>
              <a:t>phím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.</a:t>
            </a:r>
            <a:endParaRPr dirty="0">
              <a:latin typeface="Arial"/>
              <a:cs typeface="Arial"/>
            </a:endParaRPr>
          </a:p>
          <a:p>
            <a:pPr>
              <a:spcBef>
                <a:spcPts val="30"/>
              </a:spcBef>
            </a:pPr>
            <a:endParaRPr sz="1900" dirty="0">
              <a:latin typeface="Times New Roman"/>
              <a:cs typeface="Times New Roman"/>
            </a:endParaRPr>
          </a:p>
          <a:p>
            <a:pPr marL="15114" algn="just"/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IE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9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-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Không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cho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phép điều khiển riêng để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tương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tác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với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bàn</a:t>
            </a:r>
            <a:r>
              <a:rPr spc="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phím.</a:t>
            </a:r>
            <a:endParaRPr dirty="0">
              <a:latin typeface="Arial"/>
              <a:cs typeface="Arial"/>
            </a:endParaRPr>
          </a:p>
        </p:txBody>
      </p:sp>
      <p:sp>
        <p:nvSpPr>
          <p:cNvPr id="12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 smtClean="0"/>
              <a:t>11</a:t>
            </a:r>
            <a:r>
              <a:rPr lang="vi-VN" smtClean="0"/>
              <a:t>-</a:t>
            </a:r>
            <a:r>
              <a:rPr lang="en-US" smtClean="0"/>
              <a:t>HTML Audio và Video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3881429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224" y="0"/>
            <a:ext cx="10944353" cy="8275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06589" y="95221"/>
            <a:ext cx="2331719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spc="-119" dirty="0"/>
              <a:t>Tổng</a:t>
            </a:r>
            <a:r>
              <a:rPr spc="-71" dirty="0"/>
              <a:t> kết</a:t>
            </a:r>
            <a:endParaRPr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23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755226" y="808152"/>
            <a:ext cx="10623972" cy="4063557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341610" marR="8313" indent="-326493">
              <a:lnSpc>
                <a:spcPct val="139500"/>
              </a:lnSpc>
              <a:spcBef>
                <a:spcPts val="114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2364" algn="l"/>
              </a:tabLst>
            </a:pPr>
            <a:r>
              <a:rPr dirty="0">
                <a:latin typeface="Calibri"/>
                <a:cs typeface="Calibri"/>
              </a:rPr>
              <a:t>Đa phương tiện là sự </a:t>
            </a:r>
            <a:r>
              <a:rPr spc="-24" dirty="0">
                <a:latin typeface="Calibri"/>
                <a:cs typeface="Calibri"/>
              </a:rPr>
              <a:t>kết </a:t>
            </a:r>
            <a:r>
              <a:rPr dirty="0">
                <a:latin typeface="Calibri"/>
                <a:cs typeface="Calibri"/>
              </a:rPr>
              <a:t>hợp của các phần tử </a:t>
            </a:r>
            <a:r>
              <a:rPr spc="5" dirty="0">
                <a:latin typeface="Calibri"/>
                <a:cs typeface="Calibri"/>
              </a:rPr>
              <a:t>khác </a:t>
            </a:r>
            <a:r>
              <a:rPr dirty="0">
                <a:latin typeface="Calibri"/>
                <a:cs typeface="Calibri"/>
              </a:rPr>
              <a:t>nhau như </a:t>
            </a:r>
            <a:r>
              <a:rPr spc="-5" dirty="0">
                <a:latin typeface="Calibri"/>
                <a:cs typeface="Calibri"/>
              </a:rPr>
              <a:t>video, </a:t>
            </a:r>
            <a:r>
              <a:rPr dirty="0">
                <a:latin typeface="Calibri"/>
                <a:cs typeface="Calibri"/>
              </a:rPr>
              <a:t>đồ họa, âm  </a:t>
            </a:r>
            <a:r>
              <a:rPr spc="5" dirty="0">
                <a:latin typeface="Calibri"/>
                <a:cs typeface="Calibri"/>
              </a:rPr>
              <a:t>thanh </a:t>
            </a:r>
            <a:r>
              <a:rPr spc="-5" dirty="0">
                <a:latin typeface="Calibri"/>
                <a:cs typeface="Calibri"/>
              </a:rPr>
              <a:t>và </a:t>
            </a:r>
            <a:r>
              <a:rPr dirty="0">
                <a:latin typeface="Calibri"/>
                <a:cs typeface="Calibri"/>
              </a:rPr>
              <a:t>văn</a:t>
            </a:r>
            <a:r>
              <a:rPr spc="-4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bản.</a:t>
            </a:r>
            <a:endParaRPr>
              <a:latin typeface="Calibri"/>
              <a:cs typeface="Calibri"/>
            </a:endParaRPr>
          </a:p>
          <a:p>
            <a:pPr marL="341610" indent="-326493">
              <a:spcBef>
                <a:spcPts val="1042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2364" algn="l"/>
              </a:tabLst>
            </a:pPr>
            <a:r>
              <a:rPr dirty="0">
                <a:latin typeface="Calibri"/>
                <a:cs typeface="Calibri"/>
              </a:rPr>
              <a:t>Có nhiều loại phương tiện</a:t>
            </a:r>
            <a:r>
              <a:rPr spc="100" dirty="0">
                <a:latin typeface="Calibri"/>
                <a:cs typeface="Calibri"/>
              </a:rPr>
              <a:t> </a:t>
            </a:r>
            <a:r>
              <a:rPr spc="-5" dirty="0">
                <a:latin typeface="Calibri"/>
                <a:cs typeface="Calibri"/>
              </a:rPr>
              <a:t>truyền </a:t>
            </a:r>
            <a:r>
              <a:rPr dirty="0">
                <a:latin typeface="Calibri"/>
                <a:cs typeface="Calibri"/>
              </a:rPr>
              <a:t>thông khác nhau được sử dụng cho âm thanh</a:t>
            </a:r>
            <a:endParaRPr>
              <a:latin typeface="Calibri"/>
              <a:cs typeface="Calibri"/>
            </a:endParaRPr>
          </a:p>
          <a:p>
            <a:pPr marL="341610">
              <a:spcBef>
                <a:spcPts val="1053"/>
              </a:spcBef>
            </a:pPr>
            <a:r>
              <a:rPr spc="-11" dirty="0">
                <a:latin typeface="Calibri"/>
                <a:cs typeface="Calibri"/>
              </a:rPr>
              <a:t>và </a:t>
            </a:r>
            <a:r>
              <a:rPr dirty="0">
                <a:latin typeface="Calibri"/>
                <a:cs typeface="Calibri"/>
              </a:rPr>
              <a:t>các tập tin video trên các trang </a:t>
            </a:r>
            <a:r>
              <a:rPr spc="5" dirty="0">
                <a:latin typeface="Calibri"/>
                <a:cs typeface="Calibri"/>
              </a:rPr>
              <a:t>web khác</a:t>
            </a:r>
            <a:r>
              <a:rPr spc="-16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nhau.</a:t>
            </a:r>
            <a:endParaRPr>
              <a:latin typeface="Calibri"/>
              <a:cs typeface="Calibri"/>
            </a:endParaRPr>
          </a:p>
          <a:p>
            <a:pPr marL="341610" marR="6801" indent="-326493">
              <a:lnSpc>
                <a:spcPct val="137800"/>
              </a:lnSpc>
              <a:spcBef>
                <a:spcPts val="90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2364" algn="l"/>
              </a:tabLst>
            </a:pPr>
            <a:r>
              <a:rPr dirty="0">
                <a:latin typeface="Calibri"/>
                <a:cs typeface="Calibri"/>
              </a:rPr>
              <a:t>Các phần tử &lt;audio&gt; sẽ </a:t>
            </a:r>
            <a:r>
              <a:rPr spc="-5" dirty="0">
                <a:latin typeface="Calibri"/>
                <a:cs typeface="Calibri"/>
              </a:rPr>
              <a:t>giúp </a:t>
            </a:r>
            <a:r>
              <a:rPr dirty="0">
                <a:latin typeface="Calibri"/>
                <a:cs typeface="Calibri"/>
              </a:rPr>
              <a:t>các nhà phát triển nhạc nhúng </a:t>
            </a:r>
            <a:r>
              <a:rPr spc="-5" dirty="0">
                <a:latin typeface="Calibri"/>
                <a:cs typeface="Calibri"/>
              </a:rPr>
              <a:t>trên </a:t>
            </a:r>
            <a:r>
              <a:rPr dirty="0">
                <a:latin typeface="Calibri"/>
                <a:cs typeface="Calibri"/>
              </a:rPr>
              <a:t>các </a:t>
            </a:r>
            <a:r>
              <a:rPr spc="-5" dirty="0">
                <a:latin typeface="Calibri"/>
                <a:cs typeface="Calibri"/>
              </a:rPr>
              <a:t>trang </a:t>
            </a:r>
            <a:r>
              <a:rPr dirty="0">
                <a:latin typeface="Calibri"/>
                <a:cs typeface="Calibri"/>
              </a:rPr>
              <a:t>web  </a:t>
            </a:r>
            <a:r>
              <a:rPr spc="-5" dirty="0">
                <a:latin typeface="Calibri"/>
                <a:cs typeface="Calibri"/>
              </a:rPr>
              <a:t>và </a:t>
            </a:r>
            <a:r>
              <a:rPr spc="5" dirty="0">
                <a:latin typeface="Calibri"/>
                <a:cs typeface="Calibri"/>
              </a:rPr>
              <a:t>cho </a:t>
            </a:r>
            <a:r>
              <a:rPr dirty="0">
                <a:latin typeface="Calibri"/>
                <a:cs typeface="Calibri"/>
              </a:rPr>
              <a:t>phép người </a:t>
            </a:r>
            <a:r>
              <a:rPr spc="5" dirty="0">
                <a:latin typeface="Calibri"/>
                <a:cs typeface="Calibri"/>
              </a:rPr>
              <a:t>dùng </a:t>
            </a:r>
            <a:r>
              <a:rPr dirty="0">
                <a:latin typeface="Calibri"/>
                <a:cs typeface="Calibri"/>
              </a:rPr>
              <a:t>nghe</a:t>
            </a:r>
            <a:r>
              <a:rPr spc="-14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nhạc.</a:t>
            </a:r>
            <a:endParaRPr>
              <a:latin typeface="Calibri"/>
              <a:cs typeface="Calibri"/>
            </a:endParaRPr>
          </a:p>
          <a:p>
            <a:pPr marL="341610" marR="7558" indent="-326493">
              <a:lnSpc>
                <a:spcPct val="139600"/>
              </a:lnSpc>
              <a:spcBef>
                <a:spcPts val="11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2364" algn="l"/>
              </a:tabLst>
            </a:pPr>
            <a:r>
              <a:rPr dirty="0">
                <a:latin typeface="Calibri"/>
                <a:cs typeface="Calibri"/>
              </a:rPr>
              <a:t>Người dùng có thể chơi các </a:t>
            </a:r>
            <a:r>
              <a:rPr spc="5" dirty="0">
                <a:latin typeface="Calibri"/>
                <a:cs typeface="Calibri"/>
              </a:rPr>
              <a:t>âm </a:t>
            </a:r>
            <a:r>
              <a:rPr dirty="0">
                <a:latin typeface="Calibri"/>
                <a:cs typeface="Calibri"/>
              </a:rPr>
              <a:t>thanh trong trình duyệt </a:t>
            </a:r>
            <a:r>
              <a:rPr spc="5" dirty="0">
                <a:latin typeface="Calibri"/>
                <a:cs typeface="Calibri"/>
              </a:rPr>
              <a:t>cũ </a:t>
            </a:r>
            <a:r>
              <a:rPr dirty="0">
                <a:latin typeface="Calibri"/>
                <a:cs typeface="Calibri"/>
              </a:rPr>
              <a:t>hơn bằng cách sử  </a:t>
            </a:r>
            <a:r>
              <a:rPr spc="5" dirty="0">
                <a:latin typeface="Calibri"/>
                <a:cs typeface="Calibri"/>
              </a:rPr>
              <a:t>dụng </a:t>
            </a:r>
            <a:r>
              <a:rPr dirty="0">
                <a:latin typeface="Calibri"/>
                <a:cs typeface="Calibri"/>
              </a:rPr>
              <a:t>thẻ</a:t>
            </a:r>
            <a:r>
              <a:rPr spc="-6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&lt;embed&gt;.</a:t>
            </a:r>
            <a:endParaRPr>
              <a:latin typeface="Calibri"/>
              <a:cs typeface="Calibri"/>
            </a:endParaRPr>
          </a:p>
          <a:p>
            <a:pPr marL="341610" marR="6047" indent="-326493">
              <a:lnSpc>
                <a:spcPts val="3701"/>
              </a:lnSpc>
              <a:spcBef>
                <a:spcPts val="285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2364" algn="l"/>
              </a:tabLst>
            </a:pPr>
            <a:r>
              <a:rPr dirty="0">
                <a:latin typeface="Calibri"/>
                <a:cs typeface="Calibri"/>
              </a:rPr>
              <a:t>Các phần tử &lt;video&gt; được sử dụng để nhúng nội dung </a:t>
            </a:r>
            <a:r>
              <a:rPr spc="-5" dirty="0">
                <a:latin typeface="Calibri"/>
                <a:cs typeface="Calibri"/>
              </a:rPr>
              <a:t>video </a:t>
            </a:r>
            <a:r>
              <a:rPr dirty="0">
                <a:latin typeface="Calibri"/>
                <a:cs typeface="Calibri"/>
              </a:rPr>
              <a:t>trên các </a:t>
            </a:r>
            <a:r>
              <a:rPr spc="-5" dirty="0">
                <a:latin typeface="Calibri"/>
                <a:cs typeface="Calibri"/>
              </a:rPr>
              <a:t>trang  </a:t>
            </a:r>
            <a:r>
              <a:rPr dirty="0">
                <a:latin typeface="Calibri"/>
                <a:cs typeface="Calibri"/>
              </a:rPr>
              <a:t>web.</a:t>
            </a:r>
            <a:endParaRPr>
              <a:latin typeface="Calibri"/>
              <a:cs typeface="Calibri"/>
            </a:endParaRPr>
          </a:p>
          <a:p>
            <a:pPr marL="341610" indent="-326493">
              <a:spcBef>
                <a:spcPts val="738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2364" algn="l"/>
              </a:tabLst>
            </a:pPr>
            <a:r>
              <a:rPr dirty="0">
                <a:latin typeface="Calibri"/>
                <a:cs typeface="Calibri"/>
              </a:rPr>
              <a:t>Thuộc</a:t>
            </a:r>
            <a:r>
              <a:rPr spc="26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tính</a:t>
            </a:r>
            <a:r>
              <a:rPr spc="255" dirty="0">
                <a:latin typeface="Calibri"/>
                <a:cs typeface="Calibri"/>
              </a:rPr>
              <a:t> </a:t>
            </a:r>
            <a:r>
              <a:rPr spc="-5" dirty="0">
                <a:latin typeface="Calibri"/>
                <a:cs typeface="Calibri"/>
              </a:rPr>
              <a:t>preload</a:t>
            </a:r>
            <a:r>
              <a:rPr spc="271" dirty="0">
                <a:latin typeface="Calibri"/>
                <a:cs typeface="Calibri"/>
              </a:rPr>
              <a:t> </a:t>
            </a:r>
            <a:r>
              <a:rPr spc="-5" dirty="0">
                <a:latin typeface="Calibri"/>
                <a:cs typeface="Calibri"/>
              </a:rPr>
              <a:t>xác</a:t>
            </a:r>
            <a:r>
              <a:rPr spc="26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định</a:t>
            </a:r>
            <a:r>
              <a:rPr spc="25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liệu</a:t>
            </a:r>
            <a:r>
              <a:rPr spc="26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âm</a:t>
            </a:r>
            <a:r>
              <a:rPr spc="271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thanh</a:t>
            </a:r>
            <a:r>
              <a:rPr spc="25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phải</a:t>
            </a:r>
            <a:r>
              <a:rPr spc="26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được</a:t>
            </a:r>
            <a:r>
              <a:rPr spc="271" dirty="0">
                <a:latin typeface="Calibri"/>
                <a:cs typeface="Calibri"/>
              </a:rPr>
              <a:t> </a:t>
            </a:r>
            <a:r>
              <a:rPr spc="-5" dirty="0">
                <a:latin typeface="Calibri"/>
                <a:cs typeface="Calibri"/>
              </a:rPr>
              <a:t>tải</a:t>
            </a:r>
            <a:r>
              <a:rPr spc="271" dirty="0">
                <a:latin typeface="Calibri"/>
                <a:cs typeface="Calibri"/>
              </a:rPr>
              <a:t> </a:t>
            </a:r>
            <a:r>
              <a:rPr spc="-5" dirty="0">
                <a:latin typeface="Calibri"/>
                <a:cs typeface="Calibri"/>
              </a:rPr>
              <a:t>khi</a:t>
            </a:r>
            <a:r>
              <a:rPr spc="269" dirty="0">
                <a:latin typeface="Calibri"/>
                <a:cs typeface="Calibri"/>
              </a:rPr>
              <a:t> </a:t>
            </a:r>
            <a:r>
              <a:rPr spc="-5" dirty="0">
                <a:latin typeface="Calibri"/>
                <a:cs typeface="Calibri"/>
              </a:rPr>
              <a:t>tải</a:t>
            </a:r>
            <a:r>
              <a:rPr spc="271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trang</a:t>
            </a:r>
            <a:r>
              <a:rPr spc="255" dirty="0">
                <a:latin typeface="Calibri"/>
                <a:cs typeface="Calibri"/>
              </a:rPr>
              <a:t> </a:t>
            </a:r>
            <a:r>
              <a:rPr spc="-5" dirty="0">
                <a:latin typeface="Calibri"/>
                <a:cs typeface="Calibri"/>
              </a:rPr>
              <a:t>và</a:t>
            </a:r>
            <a:r>
              <a:rPr spc="26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sẵn</a:t>
            </a:r>
            <a:endParaRPr>
              <a:latin typeface="Calibri"/>
              <a:cs typeface="Calibri"/>
            </a:endParaRPr>
          </a:p>
          <a:p>
            <a:pPr marL="341610">
              <a:spcBef>
                <a:spcPts val="1047"/>
              </a:spcBef>
            </a:pPr>
            <a:r>
              <a:rPr dirty="0">
                <a:latin typeface="Calibri"/>
                <a:cs typeface="Calibri"/>
              </a:rPr>
              <a:t>sàng để </a:t>
            </a:r>
            <a:r>
              <a:rPr spc="5" dirty="0">
                <a:latin typeface="Calibri"/>
                <a:cs typeface="Calibri"/>
              </a:rPr>
              <a:t>thực</a:t>
            </a:r>
            <a:r>
              <a:rPr spc="-6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thi.</a:t>
            </a:r>
            <a:endParaRPr>
              <a:latin typeface="Calibri"/>
              <a:cs typeface="Calibri"/>
            </a:endParaRPr>
          </a:p>
          <a:p>
            <a:pPr marL="341610" marR="6801" indent="-326493">
              <a:lnSpc>
                <a:spcPct val="139500"/>
              </a:lnSpc>
              <a:spcBef>
                <a:spcPts val="11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2364" algn="l"/>
              </a:tabLst>
            </a:pPr>
            <a:r>
              <a:rPr spc="-11" dirty="0">
                <a:latin typeface="Calibri"/>
                <a:cs typeface="Calibri"/>
              </a:rPr>
              <a:t>WebM </a:t>
            </a:r>
            <a:r>
              <a:rPr dirty="0">
                <a:latin typeface="Calibri"/>
                <a:cs typeface="Calibri"/>
              </a:rPr>
              <a:t>là </a:t>
            </a:r>
            <a:r>
              <a:rPr spc="5" dirty="0">
                <a:latin typeface="Calibri"/>
                <a:cs typeface="Calibri"/>
              </a:rPr>
              <a:t>một mã </a:t>
            </a:r>
            <a:r>
              <a:rPr dirty="0">
                <a:latin typeface="Calibri"/>
                <a:cs typeface="Calibri"/>
              </a:rPr>
              <a:t>nguồn </a:t>
            </a:r>
            <a:r>
              <a:rPr spc="11" dirty="0">
                <a:latin typeface="Calibri"/>
                <a:cs typeface="Calibri"/>
              </a:rPr>
              <a:t>mở </a:t>
            </a:r>
            <a:r>
              <a:rPr dirty="0">
                <a:latin typeface="Calibri"/>
                <a:cs typeface="Calibri"/>
              </a:rPr>
              <a:t>định dạng </a:t>
            </a:r>
            <a:r>
              <a:rPr spc="-5" dirty="0">
                <a:latin typeface="Calibri"/>
                <a:cs typeface="Calibri"/>
              </a:rPr>
              <a:t>container </a:t>
            </a:r>
            <a:r>
              <a:rPr dirty="0">
                <a:latin typeface="Calibri"/>
                <a:cs typeface="Calibri"/>
              </a:rPr>
              <a:t>video mới được </a:t>
            </a:r>
            <a:r>
              <a:rPr spc="5" dirty="0">
                <a:latin typeface="Calibri"/>
                <a:cs typeface="Calibri"/>
              </a:rPr>
              <a:t>hỗ </a:t>
            </a:r>
            <a:r>
              <a:rPr spc="-5" dirty="0">
                <a:latin typeface="Calibri"/>
                <a:cs typeface="Calibri"/>
              </a:rPr>
              <a:t>trợ </a:t>
            </a:r>
            <a:r>
              <a:rPr dirty="0">
                <a:latin typeface="Calibri"/>
                <a:cs typeface="Calibri"/>
              </a:rPr>
              <a:t>bởi  Google.</a:t>
            </a:r>
            <a:endParaRPr>
              <a:latin typeface="Calibri"/>
              <a:cs typeface="Calibri"/>
            </a:endParaRPr>
          </a:p>
        </p:txBody>
      </p:sp>
      <p:sp>
        <p:nvSpPr>
          <p:cNvPr id="7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 smtClean="0"/>
              <a:t>11</a:t>
            </a:r>
            <a:r>
              <a:rPr lang="vi-VN" smtClean="0"/>
              <a:t>-</a:t>
            </a:r>
            <a:r>
              <a:rPr lang="en-US" smtClean="0"/>
              <a:t>HTML Audio và Video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0180609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8" t="22343" r="2682" b="25428"/>
          <a:stretch/>
        </p:blipFill>
        <p:spPr>
          <a:xfrm>
            <a:off x="0" y="-2"/>
            <a:ext cx="12238039" cy="392430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301DAAA9-0579-4BCE-AD5C-42ECEE80825A}"/>
              </a:ext>
            </a:extLst>
          </p:cNvPr>
          <p:cNvSpPr txBox="1"/>
          <p:nvPr/>
        </p:nvSpPr>
        <p:spPr>
          <a:xfrm>
            <a:off x="412376" y="4133675"/>
            <a:ext cx="11386111" cy="147732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sz="6000" b="1" smtClean="0">
                <a:solidFill>
                  <a:srgbClr val="7030A0"/>
                </a:solidFill>
                <a:latin typeface="UTM Avo" panose="02040603050506020204" pitchFamily="18" charset="0"/>
              </a:rPr>
              <a:t>TRẢI NGHIỆM THỰC HÀNH</a:t>
            </a:r>
            <a:endParaRPr lang="en-US" sz="6000" b="1" dirty="0">
              <a:solidFill>
                <a:srgbClr val="7030A0"/>
              </a:solidFill>
              <a:latin typeface="UTM Avo" panose="02040603050506020204" pitchFamily="18" charset="0"/>
            </a:endParaRPr>
          </a:p>
        </p:txBody>
      </p:sp>
      <p:pic>
        <p:nvPicPr>
          <p:cNvPr id="7" name="Picture 6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519"/>
          <a:stretch/>
        </p:blipFill>
        <p:spPr>
          <a:xfrm>
            <a:off x="0" y="6375400"/>
            <a:ext cx="12192000" cy="4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406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301DAAA9-0579-4BCE-AD5C-42ECEE80825A}"/>
              </a:ext>
            </a:extLst>
          </p:cNvPr>
          <p:cNvSpPr txBox="1"/>
          <p:nvPr/>
        </p:nvSpPr>
        <p:spPr>
          <a:xfrm>
            <a:off x="4275164" y="1776956"/>
            <a:ext cx="7055357" cy="79534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3500" b="1" dirty="0" smtClean="0">
                <a:ln>
                  <a:solidFill>
                    <a:schemeClr val="bg1"/>
                  </a:solidFill>
                </a:ln>
                <a:solidFill>
                  <a:srgbClr val="600477"/>
                </a:solidFill>
                <a:latin typeface="UTM Avo" panose="02040603050506020204" pitchFamily="18" charset="0"/>
              </a:rPr>
              <a:t>TRÂN TRỌNG CẢM ƠN!</a:t>
            </a:r>
            <a:endParaRPr lang="en-US" sz="3500" b="1" dirty="0">
              <a:ln>
                <a:solidFill>
                  <a:schemeClr val="bg1"/>
                </a:solidFill>
              </a:ln>
              <a:solidFill>
                <a:srgbClr val="600477"/>
              </a:solidFill>
              <a:latin typeface="UTM Avo" panose="02040603050506020204" pitchFamily="18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871" y="675061"/>
            <a:ext cx="3777949" cy="467543"/>
          </a:xfrm>
          <a:prstGeom prst="rect">
            <a:avLst/>
          </a:prstGeom>
        </p:spPr>
      </p:pic>
      <p:sp>
        <p:nvSpPr>
          <p:cNvPr id="10" name="Google Shape;4741;p464"/>
          <p:cNvSpPr txBox="1">
            <a:spLocks/>
          </p:cNvSpPr>
          <p:nvPr/>
        </p:nvSpPr>
        <p:spPr>
          <a:xfrm>
            <a:off x="5772553" y="2929613"/>
            <a:ext cx="5991075" cy="401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ts val="1800"/>
              <a:buFont typeface="Arial" panose="020B0604020202020204" pitchFamily="34" charset="0"/>
              <a:buNone/>
            </a:pPr>
            <a:r>
              <a:rPr lang="en-US" sz="1800" b="1" dirty="0" smtClean="0">
                <a:latin typeface="Roboto"/>
              </a:rPr>
              <a:t>238 </a:t>
            </a:r>
            <a:r>
              <a:rPr lang="en-US" sz="1800" b="1" dirty="0" err="1" smtClean="0">
                <a:latin typeface="Roboto"/>
              </a:rPr>
              <a:t>Hoàng</a:t>
            </a:r>
            <a:r>
              <a:rPr lang="en-US" sz="1800" b="1" dirty="0" smtClean="0">
                <a:latin typeface="Roboto"/>
              </a:rPr>
              <a:t> </a:t>
            </a:r>
            <a:r>
              <a:rPr lang="en-US" sz="1800" b="1" dirty="0" err="1" smtClean="0">
                <a:latin typeface="Roboto"/>
              </a:rPr>
              <a:t>Quốc</a:t>
            </a:r>
            <a:r>
              <a:rPr lang="en-US" sz="1800" b="1" dirty="0" smtClean="0">
                <a:latin typeface="Roboto"/>
              </a:rPr>
              <a:t> </a:t>
            </a:r>
            <a:r>
              <a:rPr lang="en-US" sz="1800" b="1" dirty="0" err="1" smtClean="0">
                <a:latin typeface="Roboto"/>
              </a:rPr>
              <a:t>Việt</a:t>
            </a:r>
            <a:r>
              <a:rPr lang="en-US" sz="1800" b="1" dirty="0" smtClean="0">
                <a:latin typeface="Roboto"/>
              </a:rPr>
              <a:t>, </a:t>
            </a:r>
            <a:r>
              <a:rPr lang="en-US" sz="1800" b="1" dirty="0" err="1" smtClean="0">
                <a:latin typeface="Roboto"/>
              </a:rPr>
              <a:t>Bắc</a:t>
            </a:r>
            <a:r>
              <a:rPr lang="en-US" sz="1800" b="1" dirty="0" smtClean="0">
                <a:latin typeface="Roboto"/>
              </a:rPr>
              <a:t> </a:t>
            </a:r>
            <a:r>
              <a:rPr lang="en-US" sz="1800" b="1" dirty="0" err="1" smtClean="0">
                <a:latin typeface="Roboto"/>
              </a:rPr>
              <a:t>Từ</a:t>
            </a:r>
            <a:r>
              <a:rPr lang="en-US" sz="1800" b="1" dirty="0" smtClean="0">
                <a:latin typeface="Roboto"/>
              </a:rPr>
              <a:t> </a:t>
            </a:r>
            <a:r>
              <a:rPr lang="en-US" sz="1800" b="1" dirty="0" err="1" smtClean="0">
                <a:latin typeface="Roboto"/>
              </a:rPr>
              <a:t>Liêm</a:t>
            </a:r>
            <a:r>
              <a:rPr lang="en-US" sz="1800" b="1" dirty="0" smtClean="0">
                <a:latin typeface="Roboto"/>
              </a:rPr>
              <a:t>, </a:t>
            </a:r>
            <a:r>
              <a:rPr lang="en-US" sz="1800" b="1" dirty="0" err="1" smtClean="0">
                <a:latin typeface="Roboto"/>
              </a:rPr>
              <a:t>Hà</a:t>
            </a:r>
            <a:r>
              <a:rPr lang="en-US" sz="1800" b="1" dirty="0" smtClean="0">
                <a:latin typeface="Roboto"/>
              </a:rPr>
              <a:t> </a:t>
            </a:r>
            <a:r>
              <a:rPr lang="en-US" sz="1800" b="1" dirty="0" err="1" smtClean="0">
                <a:latin typeface="Roboto"/>
              </a:rPr>
              <a:t>Nội</a:t>
            </a:r>
            <a:endParaRPr lang="vi-VN" sz="1800" b="1" dirty="0">
              <a:latin typeface="Roboto"/>
            </a:endParaRPr>
          </a:p>
        </p:txBody>
      </p:sp>
      <p:sp>
        <p:nvSpPr>
          <p:cNvPr id="11" name="Google Shape;4742;p464"/>
          <p:cNvSpPr txBox="1">
            <a:spLocks/>
          </p:cNvSpPr>
          <p:nvPr/>
        </p:nvSpPr>
        <p:spPr>
          <a:xfrm>
            <a:off x="5772553" y="3520137"/>
            <a:ext cx="3695206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ts val="1800"/>
              <a:buFont typeface="Arial" panose="020B0604020202020204" pitchFamily="34" charset="0"/>
              <a:buNone/>
            </a:pPr>
            <a:r>
              <a:rPr lang="en-US" sz="1800" b="1" dirty="0" smtClean="0">
                <a:latin typeface="Roboto"/>
              </a:rPr>
              <a:t>0968.27.6996</a:t>
            </a:r>
            <a:endParaRPr lang="en-US" sz="1800" b="1" dirty="0">
              <a:latin typeface="Roboto"/>
            </a:endParaRPr>
          </a:p>
        </p:txBody>
      </p:sp>
      <p:sp>
        <p:nvSpPr>
          <p:cNvPr id="12" name="Google Shape;4743;p464"/>
          <p:cNvSpPr txBox="1">
            <a:spLocks/>
          </p:cNvSpPr>
          <p:nvPr/>
        </p:nvSpPr>
        <p:spPr>
          <a:xfrm>
            <a:off x="5772553" y="4166421"/>
            <a:ext cx="4863925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ts val="1800"/>
              <a:buFont typeface="Arial" panose="020B0604020202020204" pitchFamily="34" charset="0"/>
              <a:buNone/>
            </a:pPr>
            <a:r>
              <a:rPr lang="en-US" sz="1800" b="1" dirty="0" smtClean="0">
                <a:latin typeface="Roboto"/>
                <a:hlinkClick r:id="rId3"/>
              </a:rPr>
              <a:t>tuyensinh@bachkhoa-aptech.edu.vn</a:t>
            </a:r>
            <a:endParaRPr lang="en-US" sz="1800" b="1" dirty="0">
              <a:latin typeface="Roboto"/>
            </a:endParaRPr>
          </a:p>
        </p:txBody>
      </p:sp>
      <p:pic>
        <p:nvPicPr>
          <p:cNvPr id="13" name="Google Shape;4745;p464" descr="Receiver"/>
          <p:cNvPicPr preferRelativeResize="0">
            <a:picLocks/>
          </p:cNvPicPr>
          <p:nvPr/>
        </p:nvPicPr>
        <p:blipFill rotWithShape="1">
          <a:blip r:embed="rId4">
            <a:alphaModFix/>
            <a:biLevel thresh="50000"/>
          </a:blip>
          <a:srcRect/>
          <a:stretch/>
        </p:blipFill>
        <p:spPr>
          <a:xfrm>
            <a:off x="5104559" y="3423731"/>
            <a:ext cx="469813" cy="469812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4" name="Google Shape;4746;p464" descr="Envelope"/>
          <p:cNvPicPr preferRelativeResize="0">
            <a:picLocks/>
          </p:cNvPicPr>
          <p:nvPr/>
        </p:nvPicPr>
        <p:blipFill rotWithShape="1">
          <a:blip r:embed="rId5">
            <a:alphaModFix/>
            <a:biLevel thresh="50000"/>
          </a:blip>
          <a:srcRect/>
          <a:stretch/>
        </p:blipFill>
        <p:spPr>
          <a:xfrm>
            <a:off x="5104559" y="4070014"/>
            <a:ext cx="469813" cy="469812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5" name="Google Shape;4748;p464" descr="User"/>
          <p:cNvPicPr preferRelativeResize="0">
            <a:picLocks/>
          </p:cNvPicPr>
          <p:nvPr/>
        </p:nvPicPr>
        <p:blipFill rotWithShape="1">
          <a:blip r:embed="rId6">
            <a:alphaModFix/>
            <a:biLevel thresh="50000"/>
          </a:blip>
          <a:srcRect/>
          <a:stretch/>
        </p:blipFill>
        <p:spPr>
          <a:xfrm>
            <a:off x="5104559" y="2833206"/>
            <a:ext cx="469813" cy="469812"/>
          </a:xfrm>
          <a:prstGeom prst="ellipse">
            <a:avLst/>
          </a:prstGeom>
          <a:noFill/>
          <a:ln>
            <a:noFill/>
          </a:ln>
        </p:spPr>
      </p:pic>
      <p:cxnSp>
        <p:nvCxnSpPr>
          <p:cNvPr id="16" name="Google Shape;4749;p464" descr="decorative element"/>
          <p:cNvCxnSpPr/>
          <p:nvPr/>
        </p:nvCxnSpPr>
        <p:spPr>
          <a:xfrm>
            <a:off x="5170080" y="3303018"/>
            <a:ext cx="4297680" cy="0"/>
          </a:xfrm>
          <a:prstGeom prst="straightConnector1">
            <a:avLst/>
          </a:prstGeom>
          <a:noFill/>
          <a:ln w="9525" cap="flat" cmpd="sng">
            <a:solidFill>
              <a:srgbClr val="7030A0"/>
            </a:solidFill>
            <a:prstDash val="dash"/>
            <a:miter lim="800000"/>
            <a:headEnd type="none" w="sm" len="sm"/>
            <a:tailEnd type="none" w="sm" len="sm"/>
          </a:ln>
        </p:spPr>
      </p:cxnSp>
      <p:cxnSp>
        <p:nvCxnSpPr>
          <p:cNvPr id="17" name="Google Shape;4750;p464" descr="decorative element"/>
          <p:cNvCxnSpPr/>
          <p:nvPr/>
        </p:nvCxnSpPr>
        <p:spPr>
          <a:xfrm>
            <a:off x="5170080" y="3902174"/>
            <a:ext cx="4297680" cy="0"/>
          </a:xfrm>
          <a:prstGeom prst="straightConnector1">
            <a:avLst/>
          </a:prstGeom>
          <a:noFill/>
          <a:ln w="9525" cap="flat" cmpd="sng">
            <a:solidFill>
              <a:srgbClr val="7030A0"/>
            </a:solidFill>
            <a:prstDash val="dash"/>
            <a:miter lim="800000"/>
            <a:headEnd type="none" w="sm" len="sm"/>
            <a:tailEnd type="none" w="sm" len="sm"/>
          </a:ln>
        </p:spPr>
      </p:cxnSp>
      <p:cxnSp>
        <p:nvCxnSpPr>
          <p:cNvPr id="18" name="Google Shape;4751;p464" descr="decorative element"/>
          <p:cNvCxnSpPr/>
          <p:nvPr/>
        </p:nvCxnSpPr>
        <p:spPr>
          <a:xfrm>
            <a:off x="5170080" y="4651474"/>
            <a:ext cx="4297680" cy="0"/>
          </a:xfrm>
          <a:prstGeom prst="straightConnector1">
            <a:avLst/>
          </a:prstGeom>
          <a:noFill/>
          <a:ln w="9525" cap="flat" cmpd="sng">
            <a:solidFill>
              <a:srgbClr val="7030A0"/>
            </a:solidFill>
            <a:prstDash val="dash"/>
            <a:miter lim="800000"/>
            <a:headEnd type="none" w="sm" len="sm"/>
            <a:tailEnd type="none" w="sm" len="sm"/>
          </a:ln>
        </p:spPr>
      </p:cxnSp>
      <p:cxnSp>
        <p:nvCxnSpPr>
          <p:cNvPr id="19" name="Google Shape;4751;p464" descr="decorative element"/>
          <p:cNvCxnSpPr/>
          <p:nvPr/>
        </p:nvCxnSpPr>
        <p:spPr>
          <a:xfrm>
            <a:off x="5170080" y="5302637"/>
            <a:ext cx="4297680" cy="0"/>
          </a:xfrm>
          <a:prstGeom prst="straightConnector1">
            <a:avLst/>
          </a:prstGeom>
          <a:noFill/>
          <a:ln w="9525" cap="flat" cmpd="sng">
            <a:solidFill>
              <a:srgbClr val="7030A0"/>
            </a:solidFill>
            <a:prstDash val="dash"/>
            <a:miter lim="800000"/>
            <a:headEnd type="none" w="sm" len="sm"/>
            <a:tailEnd type="none" w="sm" len="sm"/>
          </a:ln>
        </p:spPr>
      </p:cxnSp>
      <p:sp>
        <p:nvSpPr>
          <p:cNvPr id="20" name="Google Shape;4743;p464"/>
          <p:cNvSpPr txBox="1">
            <a:spLocks/>
          </p:cNvSpPr>
          <p:nvPr/>
        </p:nvSpPr>
        <p:spPr>
          <a:xfrm>
            <a:off x="5772553" y="4845294"/>
            <a:ext cx="4863925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ts val="1800"/>
              <a:buFont typeface="Arial" panose="020B0604020202020204" pitchFamily="34" charset="0"/>
              <a:buNone/>
            </a:pPr>
            <a:r>
              <a:rPr lang="en-US" sz="1800" b="1" dirty="0" smtClean="0">
                <a:latin typeface="Roboto"/>
                <a:hlinkClick r:id="rId3"/>
              </a:rPr>
              <a:t>www.bachkhoa-aptech.edu.vn</a:t>
            </a:r>
            <a:endParaRPr lang="en-US" sz="1800" b="1" dirty="0">
              <a:latin typeface="Roboto"/>
            </a:endParaRPr>
          </a:p>
        </p:txBody>
      </p:sp>
      <p:pic>
        <p:nvPicPr>
          <p:cNvPr id="7170" name="Picture 2" descr="Káº¿t quáº£ hÃ¬nh áº£nh cho world icon PNG"/>
          <p:cNvPicPr>
            <a:picLocks noChangeAspect="1" noChangeArrowheads="1"/>
          </p:cNvPicPr>
          <p:nvPr/>
        </p:nvPicPr>
        <p:blipFill>
          <a:blip r:embed="rId7" cstate="print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7321" y="4771421"/>
            <a:ext cx="424744" cy="424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301DAAA9-0579-4BCE-AD5C-42ECEE80825A}"/>
              </a:ext>
            </a:extLst>
          </p:cNvPr>
          <p:cNvSpPr txBox="1"/>
          <p:nvPr/>
        </p:nvSpPr>
        <p:spPr>
          <a:xfrm>
            <a:off x="4823737" y="701033"/>
            <a:ext cx="7128577" cy="39363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500" b="1" dirty="0" smtClean="0">
                <a:latin typeface="UTM Avo" panose="02040603050506020204" pitchFamily="18" charset="0"/>
              </a:rPr>
              <a:t>HỆ THỐNG ĐÀO TẠO CNTT QUỐC TẾ BACHKHOA - APTECH</a:t>
            </a:r>
            <a:endParaRPr lang="en-US" sz="1500" b="1" dirty="0">
              <a:latin typeface="UTM Avo" panose="020406030505060202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496" y="1878372"/>
            <a:ext cx="3744411" cy="3735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844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" y="132588"/>
            <a:ext cx="12076175" cy="5425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4987" y="118640"/>
            <a:ext cx="2744047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spc="-5" dirty="0"/>
              <a:t>Giới</a:t>
            </a:r>
            <a:r>
              <a:rPr spc="-95" dirty="0"/>
              <a:t> </a:t>
            </a:r>
            <a:r>
              <a:rPr spc="-5" dirty="0"/>
              <a:t>thiệu</a:t>
            </a:r>
            <a:endParaRPr dirty="0"/>
          </a:p>
        </p:txBody>
      </p:sp>
      <p:sp>
        <p:nvSpPr>
          <p:cNvPr id="12" name="object 12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3</a:t>
            </a:fld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610619" y="1447038"/>
            <a:ext cx="11175999" cy="775971"/>
          </a:xfrm>
          <a:custGeom>
            <a:avLst/>
            <a:gdLst/>
            <a:ahLst/>
            <a:cxnLst/>
            <a:rect l="l" t="t" r="r" b="b"/>
            <a:pathLst>
              <a:path w="8382000" h="775969">
                <a:moveTo>
                  <a:pt x="8252713" y="0"/>
                </a:moveTo>
                <a:lnTo>
                  <a:pt x="129286" y="0"/>
                </a:lnTo>
                <a:lnTo>
                  <a:pt x="78963" y="10163"/>
                </a:lnTo>
                <a:lnTo>
                  <a:pt x="37868" y="37877"/>
                </a:lnTo>
                <a:lnTo>
                  <a:pt x="10160" y="78974"/>
                </a:lnTo>
                <a:lnTo>
                  <a:pt x="0" y="129286"/>
                </a:lnTo>
                <a:lnTo>
                  <a:pt x="0" y="646429"/>
                </a:lnTo>
                <a:lnTo>
                  <a:pt x="10160" y="696741"/>
                </a:lnTo>
                <a:lnTo>
                  <a:pt x="37868" y="737838"/>
                </a:lnTo>
                <a:lnTo>
                  <a:pt x="78963" y="765552"/>
                </a:lnTo>
                <a:lnTo>
                  <a:pt x="129286" y="775715"/>
                </a:lnTo>
                <a:lnTo>
                  <a:pt x="8252713" y="775715"/>
                </a:lnTo>
                <a:lnTo>
                  <a:pt x="8303025" y="765552"/>
                </a:lnTo>
                <a:lnTo>
                  <a:pt x="8344122" y="737838"/>
                </a:lnTo>
                <a:lnTo>
                  <a:pt x="8371836" y="696741"/>
                </a:lnTo>
                <a:lnTo>
                  <a:pt x="8382000" y="646429"/>
                </a:lnTo>
                <a:lnTo>
                  <a:pt x="8382000" y="129286"/>
                </a:lnTo>
                <a:lnTo>
                  <a:pt x="8371836" y="78974"/>
                </a:lnTo>
                <a:lnTo>
                  <a:pt x="8344122" y="37877"/>
                </a:lnTo>
                <a:lnTo>
                  <a:pt x="8303025" y="10163"/>
                </a:lnTo>
                <a:lnTo>
                  <a:pt x="8252713" y="0"/>
                </a:lnTo>
                <a:close/>
              </a:path>
            </a:pathLst>
          </a:custGeom>
          <a:solidFill>
            <a:srgbClr val="D9959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10619" y="1447038"/>
            <a:ext cx="11175999" cy="775971"/>
          </a:xfrm>
          <a:custGeom>
            <a:avLst/>
            <a:gdLst/>
            <a:ahLst/>
            <a:cxnLst/>
            <a:rect l="l" t="t" r="r" b="b"/>
            <a:pathLst>
              <a:path w="8382000" h="775969">
                <a:moveTo>
                  <a:pt x="0" y="129286"/>
                </a:moveTo>
                <a:lnTo>
                  <a:pt x="10160" y="78974"/>
                </a:lnTo>
                <a:lnTo>
                  <a:pt x="37868" y="37877"/>
                </a:lnTo>
                <a:lnTo>
                  <a:pt x="78963" y="10163"/>
                </a:lnTo>
                <a:lnTo>
                  <a:pt x="129286" y="0"/>
                </a:lnTo>
                <a:lnTo>
                  <a:pt x="8252713" y="0"/>
                </a:lnTo>
                <a:lnTo>
                  <a:pt x="8303025" y="10163"/>
                </a:lnTo>
                <a:lnTo>
                  <a:pt x="8344122" y="37877"/>
                </a:lnTo>
                <a:lnTo>
                  <a:pt x="8371836" y="78974"/>
                </a:lnTo>
                <a:lnTo>
                  <a:pt x="8382000" y="129286"/>
                </a:lnTo>
                <a:lnTo>
                  <a:pt x="8382000" y="646429"/>
                </a:lnTo>
                <a:lnTo>
                  <a:pt x="8371836" y="696741"/>
                </a:lnTo>
                <a:lnTo>
                  <a:pt x="8344122" y="737838"/>
                </a:lnTo>
                <a:lnTo>
                  <a:pt x="8303025" y="765552"/>
                </a:lnTo>
                <a:lnTo>
                  <a:pt x="8252713" y="775715"/>
                </a:lnTo>
                <a:lnTo>
                  <a:pt x="129286" y="775715"/>
                </a:lnTo>
                <a:lnTo>
                  <a:pt x="78963" y="765552"/>
                </a:lnTo>
                <a:lnTo>
                  <a:pt x="37868" y="737838"/>
                </a:lnTo>
                <a:lnTo>
                  <a:pt x="10160" y="696741"/>
                </a:lnTo>
                <a:lnTo>
                  <a:pt x="0" y="646429"/>
                </a:lnTo>
                <a:lnTo>
                  <a:pt x="0" y="129286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10619" y="2474215"/>
            <a:ext cx="11175999" cy="795655"/>
          </a:xfrm>
          <a:custGeom>
            <a:avLst/>
            <a:gdLst/>
            <a:ahLst/>
            <a:cxnLst/>
            <a:rect l="l" t="t" r="r" b="b"/>
            <a:pathLst>
              <a:path w="8382000" h="795654">
                <a:moveTo>
                  <a:pt x="8249411" y="0"/>
                </a:moveTo>
                <a:lnTo>
                  <a:pt x="132587" y="0"/>
                </a:lnTo>
                <a:lnTo>
                  <a:pt x="90679" y="6754"/>
                </a:lnTo>
                <a:lnTo>
                  <a:pt x="54282" y="25566"/>
                </a:lnTo>
                <a:lnTo>
                  <a:pt x="25581" y="54260"/>
                </a:lnTo>
                <a:lnTo>
                  <a:pt x="6759" y="90659"/>
                </a:lnTo>
                <a:lnTo>
                  <a:pt x="0" y="132587"/>
                </a:lnTo>
                <a:lnTo>
                  <a:pt x="0" y="662939"/>
                </a:lnTo>
                <a:lnTo>
                  <a:pt x="6759" y="704868"/>
                </a:lnTo>
                <a:lnTo>
                  <a:pt x="25581" y="741267"/>
                </a:lnTo>
                <a:lnTo>
                  <a:pt x="54282" y="769961"/>
                </a:lnTo>
                <a:lnTo>
                  <a:pt x="90679" y="788773"/>
                </a:lnTo>
                <a:lnTo>
                  <a:pt x="132587" y="795527"/>
                </a:lnTo>
                <a:lnTo>
                  <a:pt x="8249411" y="795527"/>
                </a:lnTo>
                <a:lnTo>
                  <a:pt x="8291340" y="788773"/>
                </a:lnTo>
                <a:lnTo>
                  <a:pt x="8327739" y="769961"/>
                </a:lnTo>
                <a:lnTo>
                  <a:pt x="8356433" y="741267"/>
                </a:lnTo>
                <a:lnTo>
                  <a:pt x="8375245" y="704868"/>
                </a:lnTo>
                <a:lnTo>
                  <a:pt x="8382000" y="662939"/>
                </a:lnTo>
                <a:lnTo>
                  <a:pt x="8382000" y="132587"/>
                </a:lnTo>
                <a:lnTo>
                  <a:pt x="8375245" y="90659"/>
                </a:lnTo>
                <a:lnTo>
                  <a:pt x="8356433" y="54260"/>
                </a:lnTo>
                <a:lnTo>
                  <a:pt x="8327739" y="25566"/>
                </a:lnTo>
                <a:lnTo>
                  <a:pt x="8291340" y="6754"/>
                </a:lnTo>
                <a:lnTo>
                  <a:pt x="8249411" y="0"/>
                </a:lnTo>
                <a:close/>
              </a:path>
            </a:pathLst>
          </a:custGeom>
          <a:solidFill>
            <a:srgbClr val="9BBA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10619" y="2474215"/>
            <a:ext cx="11175999" cy="795655"/>
          </a:xfrm>
          <a:custGeom>
            <a:avLst/>
            <a:gdLst/>
            <a:ahLst/>
            <a:cxnLst/>
            <a:rect l="l" t="t" r="r" b="b"/>
            <a:pathLst>
              <a:path w="8382000" h="795654">
                <a:moveTo>
                  <a:pt x="0" y="132587"/>
                </a:moveTo>
                <a:lnTo>
                  <a:pt x="6759" y="90659"/>
                </a:lnTo>
                <a:lnTo>
                  <a:pt x="25581" y="54260"/>
                </a:lnTo>
                <a:lnTo>
                  <a:pt x="54282" y="25566"/>
                </a:lnTo>
                <a:lnTo>
                  <a:pt x="90679" y="6754"/>
                </a:lnTo>
                <a:lnTo>
                  <a:pt x="132587" y="0"/>
                </a:lnTo>
                <a:lnTo>
                  <a:pt x="8249411" y="0"/>
                </a:lnTo>
                <a:lnTo>
                  <a:pt x="8291340" y="6754"/>
                </a:lnTo>
                <a:lnTo>
                  <a:pt x="8327739" y="25566"/>
                </a:lnTo>
                <a:lnTo>
                  <a:pt x="8356433" y="54260"/>
                </a:lnTo>
                <a:lnTo>
                  <a:pt x="8375245" y="90659"/>
                </a:lnTo>
                <a:lnTo>
                  <a:pt x="8382000" y="132587"/>
                </a:lnTo>
                <a:lnTo>
                  <a:pt x="8382000" y="662939"/>
                </a:lnTo>
                <a:lnTo>
                  <a:pt x="8375245" y="704868"/>
                </a:lnTo>
                <a:lnTo>
                  <a:pt x="8356433" y="741267"/>
                </a:lnTo>
                <a:lnTo>
                  <a:pt x="8327739" y="769961"/>
                </a:lnTo>
                <a:lnTo>
                  <a:pt x="8291340" y="788773"/>
                </a:lnTo>
                <a:lnTo>
                  <a:pt x="8249411" y="795527"/>
                </a:lnTo>
                <a:lnTo>
                  <a:pt x="132587" y="795527"/>
                </a:lnTo>
                <a:lnTo>
                  <a:pt x="90679" y="788773"/>
                </a:lnTo>
                <a:lnTo>
                  <a:pt x="54282" y="769961"/>
                </a:lnTo>
                <a:lnTo>
                  <a:pt x="25581" y="741267"/>
                </a:lnTo>
                <a:lnTo>
                  <a:pt x="6759" y="704868"/>
                </a:lnTo>
                <a:lnTo>
                  <a:pt x="0" y="662939"/>
                </a:lnTo>
                <a:lnTo>
                  <a:pt x="0" y="132587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10619" y="3573016"/>
            <a:ext cx="11175999" cy="840106"/>
          </a:xfrm>
          <a:custGeom>
            <a:avLst/>
            <a:gdLst/>
            <a:ahLst/>
            <a:cxnLst/>
            <a:rect l="l" t="t" r="r" b="b"/>
            <a:pathLst>
              <a:path w="8382000" h="840104">
                <a:moveTo>
                  <a:pt x="8242046" y="0"/>
                </a:moveTo>
                <a:lnTo>
                  <a:pt x="139953" y="0"/>
                </a:lnTo>
                <a:lnTo>
                  <a:pt x="95718" y="7130"/>
                </a:lnTo>
                <a:lnTo>
                  <a:pt x="57299" y="26989"/>
                </a:lnTo>
                <a:lnTo>
                  <a:pt x="27003" y="57278"/>
                </a:lnTo>
                <a:lnTo>
                  <a:pt x="7135" y="95699"/>
                </a:lnTo>
                <a:lnTo>
                  <a:pt x="0" y="139954"/>
                </a:lnTo>
                <a:lnTo>
                  <a:pt x="0" y="699770"/>
                </a:lnTo>
                <a:lnTo>
                  <a:pt x="7135" y="744024"/>
                </a:lnTo>
                <a:lnTo>
                  <a:pt x="27003" y="782445"/>
                </a:lnTo>
                <a:lnTo>
                  <a:pt x="57299" y="812734"/>
                </a:lnTo>
                <a:lnTo>
                  <a:pt x="95718" y="832593"/>
                </a:lnTo>
                <a:lnTo>
                  <a:pt x="139953" y="839724"/>
                </a:lnTo>
                <a:lnTo>
                  <a:pt x="8242046" y="839724"/>
                </a:lnTo>
                <a:lnTo>
                  <a:pt x="8286300" y="832593"/>
                </a:lnTo>
                <a:lnTo>
                  <a:pt x="8324721" y="812734"/>
                </a:lnTo>
                <a:lnTo>
                  <a:pt x="8355010" y="782445"/>
                </a:lnTo>
                <a:lnTo>
                  <a:pt x="8374869" y="744024"/>
                </a:lnTo>
                <a:lnTo>
                  <a:pt x="8382000" y="699770"/>
                </a:lnTo>
                <a:lnTo>
                  <a:pt x="8382000" y="139954"/>
                </a:lnTo>
                <a:lnTo>
                  <a:pt x="8374869" y="95699"/>
                </a:lnTo>
                <a:lnTo>
                  <a:pt x="8355010" y="57278"/>
                </a:lnTo>
                <a:lnTo>
                  <a:pt x="8324721" y="26989"/>
                </a:lnTo>
                <a:lnTo>
                  <a:pt x="8286300" y="7130"/>
                </a:lnTo>
                <a:lnTo>
                  <a:pt x="8242046" y="0"/>
                </a:lnTo>
                <a:close/>
              </a:path>
            </a:pathLst>
          </a:custGeom>
          <a:solidFill>
            <a:srgbClr val="B3A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10619" y="3573016"/>
            <a:ext cx="11175999" cy="840106"/>
          </a:xfrm>
          <a:custGeom>
            <a:avLst/>
            <a:gdLst/>
            <a:ahLst/>
            <a:cxnLst/>
            <a:rect l="l" t="t" r="r" b="b"/>
            <a:pathLst>
              <a:path w="8382000" h="840104">
                <a:moveTo>
                  <a:pt x="0" y="139954"/>
                </a:moveTo>
                <a:lnTo>
                  <a:pt x="7135" y="95699"/>
                </a:lnTo>
                <a:lnTo>
                  <a:pt x="27003" y="57278"/>
                </a:lnTo>
                <a:lnTo>
                  <a:pt x="57299" y="26989"/>
                </a:lnTo>
                <a:lnTo>
                  <a:pt x="95718" y="7130"/>
                </a:lnTo>
                <a:lnTo>
                  <a:pt x="139953" y="0"/>
                </a:lnTo>
                <a:lnTo>
                  <a:pt x="8242046" y="0"/>
                </a:lnTo>
                <a:lnTo>
                  <a:pt x="8286300" y="7130"/>
                </a:lnTo>
                <a:lnTo>
                  <a:pt x="8324721" y="26989"/>
                </a:lnTo>
                <a:lnTo>
                  <a:pt x="8355010" y="57278"/>
                </a:lnTo>
                <a:lnTo>
                  <a:pt x="8374869" y="95699"/>
                </a:lnTo>
                <a:lnTo>
                  <a:pt x="8382000" y="139954"/>
                </a:lnTo>
                <a:lnTo>
                  <a:pt x="8382000" y="699770"/>
                </a:lnTo>
                <a:lnTo>
                  <a:pt x="8374869" y="744024"/>
                </a:lnTo>
                <a:lnTo>
                  <a:pt x="8355010" y="782445"/>
                </a:lnTo>
                <a:lnTo>
                  <a:pt x="8324721" y="812734"/>
                </a:lnTo>
                <a:lnTo>
                  <a:pt x="8286300" y="832593"/>
                </a:lnTo>
                <a:lnTo>
                  <a:pt x="8242046" y="839724"/>
                </a:lnTo>
                <a:lnTo>
                  <a:pt x="139953" y="839724"/>
                </a:lnTo>
                <a:lnTo>
                  <a:pt x="95718" y="832593"/>
                </a:lnTo>
                <a:lnTo>
                  <a:pt x="57299" y="812734"/>
                </a:lnTo>
                <a:lnTo>
                  <a:pt x="27003" y="782445"/>
                </a:lnTo>
                <a:lnTo>
                  <a:pt x="7135" y="744024"/>
                </a:lnTo>
                <a:lnTo>
                  <a:pt x="0" y="699770"/>
                </a:lnTo>
                <a:lnTo>
                  <a:pt x="0" y="139954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734907" y="1543940"/>
            <a:ext cx="10795844" cy="2698180"/>
          </a:xfrm>
          <a:prstGeom prst="rect">
            <a:avLst/>
          </a:prstGeom>
        </p:spPr>
        <p:txBody>
          <a:bodyPr vert="horz" wrap="square" lIns="0" tIns="61219" rIns="0" bIns="0" rtlCol="0">
            <a:spAutoFit/>
          </a:bodyPr>
          <a:lstStyle/>
          <a:p>
            <a:pPr marL="15114" marR="462534">
              <a:lnSpc>
                <a:spcPts val="2225"/>
              </a:lnSpc>
              <a:spcBef>
                <a:spcPts val="483"/>
              </a:spcBef>
            </a:pPr>
            <a:r>
              <a:rPr spc="-5" dirty="0">
                <a:latin typeface="Arial"/>
                <a:cs typeface="Arial"/>
              </a:rPr>
              <a:t>Theo truyền thống, </a:t>
            </a:r>
            <a:r>
              <a:rPr dirty="0">
                <a:latin typeface="Arial"/>
                <a:cs typeface="Arial"/>
              </a:rPr>
              <a:t>các </a:t>
            </a:r>
            <a:r>
              <a:rPr spc="-5" dirty="0">
                <a:latin typeface="Arial"/>
                <a:cs typeface="Arial"/>
              </a:rPr>
              <a:t>trình </a:t>
            </a:r>
            <a:r>
              <a:rPr spc="-11" dirty="0">
                <a:latin typeface="Arial"/>
                <a:cs typeface="Arial"/>
              </a:rPr>
              <a:t>duyệt </a:t>
            </a:r>
            <a:r>
              <a:rPr spc="-19" dirty="0">
                <a:latin typeface="Arial"/>
                <a:cs typeface="Arial"/>
              </a:rPr>
              <a:t>web </a:t>
            </a:r>
            <a:r>
              <a:rPr dirty="0">
                <a:latin typeface="Arial"/>
                <a:cs typeface="Arial"/>
              </a:rPr>
              <a:t>chỉ có khả </a:t>
            </a:r>
            <a:r>
              <a:rPr spc="-5" dirty="0">
                <a:latin typeface="Arial"/>
                <a:cs typeface="Arial"/>
              </a:rPr>
              <a:t>năng </a:t>
            </a:r>
            <a:r>
              <a:rPr spc="-11" dirty="0">
                <a:latin typeface="Arial"/>
                <a:cs typeface="Arial"/>
              </a:rPr>
              <a:t>xử </a:t>
            </a:r>
            <a:r>
              <a:rPr spc="-5" dirty="0">
                <a:latin typeface="Arial"/>
                <a:cs typeface="Arial"/>
              </a:rPr>
              <a:t>lý đồ họa </a:t>
            </a:r>
            <a:r>
              <a:rPr dirty="0">
                <a:latin typeface="Arial"/>
                <a:cs typeface="Arial"/>
              </a:rPr>
              <a:t>và </a:t>
            </a:r>
            <a:r>
              <a:rPr spc="-5" dirty="0">
                <a:latin typeface="Arial"/>
                <a:cs typeface="Arial"/>
              </a:rPr>
              <a:t>văn  </a:t>
            </a:r>
            <a:r>
              <a:rPr spc="-11" dirty="0">
                <a:latin typeface="Arial"/>
                <a:cs typeface="Arial"/>
              </a:rPr>
              <a:t>bản.</a:t>
            </a:r>
            <a:endParaRPr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4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dirty="0">
              <a:latin typeface="Times New Roman"/>
              <a:cs typeface="Times New Roman"/>
            </a:endParaRPr>
          </a:p>
          <a:p>
            <a:pPr marL="15871" marR="102031">
              <a:lnSpc>
                <a:spcPts val="2225"/>
              </a:lnSpc>
            </a:pPr>
            <a:r>
              <a:rPr spc="-11" dirty="0">
                <a:latin typeface="Arial"/>
                <a:cs typeface="Arial"/>
              </a:rPr>
              <a:t>Người </a:t>
            </a:r>
            <a:r>
              <a:rPr dirty="0">
                <a:latin typeface="Arial"/>
                <a:cs typeface="Arial"/>
              </a:rPr>
              <a:t>sử </a:t>
            </a:r>
            <a:r>
              <a:rPr spc="-11" dirty="0">
                <a:latin typeface="Arial"/>
                <a:cs typeface="Arial"/>
              </a:rPr>
              <a:t>dụng </a:t>
            </a:r>
            <a:r>
              <a:rPr spc="-5" dirty="0">
                <a:latin typeface="Arial"/>
                <a:cs typeface="Arial"/>
              </a:rPr>
              <a:t>phải </a:t>
            </a:r>
            <a:r>
              <a:rPr dirty="0">
                <a:latin typeface="Arial"/>
                <a:cs typeface="Arial"/>
              </a:rPr>
              <a:t>cài </a:t>
            </a:r>
            <a:r>
              <a:rPr spc="-5" dirty="0">
                <a:latin typeface="Arial"/>
                <a:cs typeface="Arial"/>
              </a:rPr>
              <a:t>đặt một chương trình riêng biệt, plug-in, hoặc một </a:t>
            </a:r>
            <a:r>
              <a:rPr spc="-11" dirty="0">
                <a:latin typeface="Arial"/>
                <a:cs typeface="Arial"/>
              </a:rPr>
              <a:t>điều  </a:t>
            </a:r>
            <a:r>
              <a:rPr spc="-5" dirty="0">
                <a:latin typeface="Arial"/>
                <a:cs typeface="Arial"/>
              </a:rPr>
              <a:t>khiển ActiveX để chơi một </a:t>
            </a:r>
            <a:r>
              <a:rPr dirty="0">
                <a:latin typeface="Arial"/>
                <a:cs typeface="Arial"/>
              </a:rPr>
              <a:t>số</a:t>
            </a:r>
            <a:r>
              <a:rPr spc="-84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video.</a:t>
            </a:r>
            <a:endParaRPr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4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900" dirty="0">
              <a:latin typeface="Times New Roman"/>
              <a:cs typeface="Times New Roman"/>
            </a:endParaRPr>
          </a:p>
          <a:p>
            <a:pPr marL="18139" marR="6047" algn="just">
              <a:lnSpc>
                <a:spcPct val="86500"/>
              </a:lnSpc>
              <a:spcBef>
                <a:spcPts val="5"/>
              </a:spcBef>
            </a:pPr>
            <a:r>
              <a:rPr spc="-24" dirty="0">
                <a:latin typeface="Arial"/>
                <a:cs typeface="Arial"/>
              </a:rPr>
              <a:t>Trước </a:t>
            </a:r>
            <a:r>
              <a:rPr spc="-11" dirty="0">
                <a:latin typeface="Arial"/>
                <a:cs typeface="Arial"/>
              </a:rPr>
              <a:t>đó, </a:t>
            </a:r>
            <a:r>
              <a:rPr spc="-5" dirty="0">
                <a:latin typeface="Arial"/>
                <a:cs typeface="Arial"/>
              </a:rPr>
              <a:t>các </a:t>
            </a:r>
            <a:r>
              <a:rPr spc="-11" dirty="0">
                <a:latin typeface="Arial"/>
                <a:cs typeface="Arial"/>
              </a:rPr>
              <a:t>nhà </a:t>
            </a:r>
            <a:r>
              <a:rPr spc="-5" dirty="0">
                <a:latin typeface="Arial"/>
                <a:cs typeface="Arial"/>
              </a:rPr>
              <a:t>thiết </a:t>
            </a:r>
            <a:r>
              <a:rPr dirty="0">
                <a:latin typeface="Arial"/>
                <a:cs typeface="Arial"/>
              </a:rPr>
              <a:t>kế </a:t>
            </a:r>
            <a:r>
              <a:rPr spc="-24" dirty="0">
                <a:latin typeface="Arial"/>
                <a:cs typeface="Arial"/>
              </a:rPr>
              <a:t>web </a:t>
            </a:r>
            <a:r>
              <a:rPr dirty="0">
                <a:latin typeface="Arial"/>
                <a:cs typeface="Arial"/>
              </a:rPr>
              <a:t>và </a:t>
            </a:r>
            <a:r>
              <a:rPr spc="-11" dirty="0">
                <a:latin typeface="Arial"/>
                <a:cs typeface="Arial"/>
              </a:rPr>
              <a:t>phát </a:t>
            </a:r>
            <a:r>
              <a:rPr spc="-5" dirty="0">
                <a:latin typeface="Arial"/>
                <a:cs typeface="Arial"/>
              </a:rPr>
              <a:t>triển </a:t>
            </a:r>
            <a:r>
              <a:rPr spc="-24" dirty="0">
                <a:latin typeface="Arial"/>
                <a:cs typeface="Arial"/>
              </a:rPr>
              <a:t>web </a:t>
            </a:r>
            <a:r>
              <a:rPr spc="-11" dirty="0">
                <a:latin typeface="Arial"/>
                <a:cs typeface="Arial"/>
              </a:rPr>
              <a:t>được </a:t>
            </a:r>
            <a:r>
              <a:rPr dirty="0">
                <a:latin typeface="Arial"/>
                <a:cs typeface="Arial"/>
              </a:rPr>
              <a:t>sử </a:t>
            </a:r>
            <a:r>
              <a:rPr spc="-5" dirty="0">
                <a:latin typeface="Arial"/>
                <a:cs typeface="Arial"/>
              </a:rPr>
              <a:t>dụng để </a:t>
            </a:r>
            <a:r>
              <a:rPr spc="-11" dirty="0">
                <a:latin typeface="Arial"/>
                <a:cs typeface="Arial"/>
              </a:rPr>
              <a:t>thiết </a:t>
            </a:r>
            <a:r>
              <a:rPr spc="-11" dirty="0" err="1">
                <a:latin typeface="Arial"/>
                <a:cs typeface="Arial"/>
              </a:rPr>
              <a:t>lập</a:t>
            </a:r>
            <a:r>
              <a:rPr spc="-11" dirty="0">
                <a:latin typeface="Arial"/>
                <a:cs typeface="Arial"/>
              </a:rPr>
              <a:t> </a:t>
            </a:r>
            <a:r>
              <a:rPr dirty="0" err="1" smtClean="0">
                <a:latin typeface="Arial"/>
                <a:cs typeface="Arial"/>
              </a:rPr>
              <a:t>các</a:t>
            </a:r>
            <a:r>
              <a:rPr lang="vi-VN" dirty="0">
                <a:latin typeface="Arial"/>
                <a:cs typeface="Arial"/>
              </a:rPr>
              <a:t> </a:t>
            </a:r>
            <a:r>
              <a:rPr spc="-5" dirty="0" err="1">
                <a:latin typeface="Arial"/>
                <a:cs typeface="Arial"/>
              </a:rPr>
              <a:t>trang</a:t>
            </a:r>
            <a:r>
              <a:rPr spc="-5" dirty="0">
                <a:latin typeface="Arial"/>
                <a:cs typeface="Arial"/>
              </a:rPr>
              <a:t> </a:t>
            </a:r>
            <a:r>
              <a:rPr spc="-19" dirty="0">
                <a:latin typeface="Arial"/>
                <a:cs typeface="Arial"/>
              </a:rPr>
              <a:t>web </a:t>
            </a:r>
            <a:r>
              <a:rPr spc="-5" dirty="0">
                <a:latin typeface="Arial"/>
                <a:cs typeface="Arial"/>
              </a:rPr>
              <a:t>để chơi âm thanh </a:t>
            </a:r>
            <a:r>
              <a:rPr dirty="0">
                <a:latin typeface="Arial"/>
                <a:cs typeface="Arial"/>
              </a:rPr>
              <a:t>và </a:t>
            </a:r>
            <a:r>
              <a:rPr spc="-5" dirty="0">
                <a:latin typeface="Arial"/>
                <a:cs typeface="Arial"/>
              </a:rPr>
              <a:t>video </a:t>
            </a:r>
            <a:r>
              <a:rPr dirty="0">
                <a:latin typeface="Arial"/>
                <a:cs typeface="Arial"/>
              </a:rPr>
              <a:t>trên </a:t>
            </a:r>
            <a:r>
              <a:rPr spc="-19" dirty="0">
                <a:latin typeface="Arial"/>
                <a:cs typeface="Arial"/>
              </a:rPr>
              <a:t>web </a:t>
            </a:r>
            <a:r>
              <a:rPr spc="-5" dirty="0">
                <a:latin typeface="Arial"/>
                <a:cs typeface="Arial"/>
              </a:rPr>
              <a:t>bằng </a:t>
            </a:r>
            <a:r>
              <a:rPr dirty="0">
                <a:latin typeface="Arial"/>
                <a:cs typeface="Arial"/>
              </a:rPr>
              <a:t>cách sử </a:t>
            </a:r>
            <a:r>
              <a:rPr spc="-11" dirty="0">
                <a:latin typeface="Arial"/>
                <a:cs typeface="Arial"/>
              </a:rPr>
              <a:t>dụng </a:t>
            </a:r>
            <a:r>
              <a:rPr spc="-5" dirty="0">
                <a:latin typeface="Arial"/>
                <a:cs typeface="Arial"/>
              </a:rPr>
              <a:t>Adobe </a:t>
            </a:r>
            <a:r>
              <a:rPr dirty="0">
                <a:latin typeface="Arial"/>
                <a:cs typeface="Arial"/>
              </a:rPr>
              <a:t>Flash  </a:t>
            </a:r>
            <a:r>
              <a:rPr spc="-30" dirty="0">
                <a:latin typeface="Arial"/>
                <a:cs typeface="Arial"/>
              </a:rPr>
              <a:t>player.</a:t>
            </a:r>
            <a:endParaRPr dirty="0">
              <a:latin typeface="Arial"/>
              <a:cs typeface="Arial"/>
            </a:endParaRPr>
          </a:p>
        </p:txBody>
      </p:sp>
      <p:sp>
        <p:nvSpPr>
          <p:cNvPr id="14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 smtClean="0"/>
              <a:t>11</a:t>
            </a:r>
            <a:r>
              <a:rPr lang="vi-VN" smtClean="0"/>
              <a:t>-</a:t>
            </a:r>
            <a:r>
              <a:rPr lang="en-US" smtClean="0"/>
              <a:t>HTML Audio và Video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7330589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224" y="132588"/>
            <a:ext cx="12061951" cy="5425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58988" y="118640"/>
            <a:ext cx="8094981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spc="-5" dirty="0"/>
              <a:t>Đa phương tiện </a:t>
            </a:r>
            <a:r>
              <a:rPr spc="-24" dirty="0"/>
              <a:t>trong</a:t>
            </a:r>
            <a:r>
              <a:rPr spc="-30" dirty="0"/>
              <a:t> </a:t>
            </a:r>
            <a:r>
              <a:rPr spc="-11" dirty="0"/>
              <a:t>HTML5</a:t>
            </a:r>
            <a:endParaRPr dirty="0"/>
          </a:p>
        </p:txBody>
      </p:sp>
      <p:sp>
        <p:nvSpPr>
          <p:cNvPr id="10" name="object 10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4</a:t>
            </a:fld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526289" y="1197863"/>
            <a:ext cx="11318241" cy="101498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12064" y="2246376"/>
            <a:ext cx="11332465" cy="80924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26289" y="3268218"/>
            <a:ext cx="11318241" cy="98602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30351" y="4452367"/>
            <a:ext cx="11314175" cy="105003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730031" y="1392684"/>
            <a:ext cx="10431778" cy="3975709"/>
          </a:xfrm>
          <a:prstGeom prst="rect">
            <a:avLst/>
          </a:prstGeom>
        </p:spPr>
        <p:txBody>
          <a:bodyPr vert="horz" wrap="square" lIns="0" tIns="61219" rIns="0" bIns="0" rtlCol="0">
            <a:spAutoFit/>
          </a:bodyPr>
          <a:lstStyle/>
          <a:p>
            <a:pPr marL="27963" marR="52904">
              <a:lnSpc>
                <a:spcPts val="2225"/>
              </a:lnSpc>
              <a:spcBef>
                <a:spcPts val="483"/>
              </a:spcBef>
            </a:pP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Đa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phương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tiện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là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sự kết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hợp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các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phần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tử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khác nhau như video, đồ họa, âm  thanh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và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văn</a:t>
            </a:r>
            <a:r>
              <a:rPr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bản.</a:t>
            </a:r>
            <a:endParaRPr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 marL="15114" marR="6047">
              <a:lnSpc>
                <a:spcPts val="2225"/>
              </a:lnSpc>
              <a:spcBef>
                <a:spcPts val="1595"/>
              </a:spcBef>
            </a:pP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Cách phổ biến chèn một nội dung đa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phương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tiện trên các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trang </a:t>
            </a:r>
            <a:r>
              <a:rPr spc="-19" dirty="0">
                <a:solidFill>
                  <a:srgbClr val="FFFFFF"/>
                </a:solidFill>
                <a:latin typeface="Arial"/>
                <a:cs typeface="Arial"/>
              </a:rPr>
              <a:t>web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là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bằng 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cách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nhúng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một đoạn video hoặc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tập tin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âm thanh trong trang</a:t>
            </a:r>
            <a:r>
              <a:rPr spc="7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19" dirty="0">
                <a:solidFill>
                  <a:srgbClr val="FFFFFF"/>
                </a:solidFill>
                <a:latin typeface="Arial"/>
                <a:cs typeface="Arial"/>
              </a:rPr>
              <a:t>web.</a:t>
            </a:r>
            <a:endParaRPr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 marL="25698">
              <a:lnSpc>
                <a:spcPts val="2398"/>
              </a:lnSpc>
              <a:spcBef>
                <a:spcPts val="1536"/>
              </a:spcBef>
            </a:pP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HTML5 đã sống dễ dàng hơn bằng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cách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giới thiệu &lt;audio&gt;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và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các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yếu</a:t>
            </a:r>
            <a:r>
              <a:rPr spc="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tố</a:t>
            </a:r>
            <a:endParaRPr>
              <a:latin typeface="Arial"/>
              <a:cs typeface="Arial"/>
            </a:endParaRPr>
          </a:p>
          <a:p>
            <a:pPr marL="25698">
              <a:lnSpc>
                <a:spcPts val="2398"/>
              </a:lnSpc>
            </a:pP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&lt;video&gt;.</a:t>
            </a:r>
            <a:endParaRPr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spcBef>
                <a:spcPts val="60"/>
              </a:spcBef>
            </a:pPr>
            <a:endParaRPr sz="2400">
              <a:latin typeface="Times New Roman"/>
              <a:cs typeface="Times New Roman"/>
            </a:endParaRPr>
          </a:p>
          <a:p>
            <a:pPr marL="29474" marR="41569">
              <a:lnSpc>
                <a:spcPts val="2225"/>
              </a:lnSpc>
            </a:pP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HTML5 đã cung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cấp cho các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nhà phát triển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với các tính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năng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nhúng phương 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tiện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truyền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thông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trên các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trang </a:t>
            </a:r>
            <a:r>
              <a:rPr spc="-19" dirty="0">
                <a:solidFill>
                  <a:srgbClr val="FFFFFF"/>
                </a:solidFill>
                <a:latin typeface="Arial"/>
                <a:cs typeface="Arial"/>
              </a:rPr>
              <a:t>web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một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cách tiêu</a:t>
            </a:r>
            <a:r>
              <a:rPr spc="7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chuẩn.</a:t>
            </a:r>
            <a:endParaRPr>
              <a:latin typeface="Arial"/>
              <a:cs typeface="Arial"/>
            </a:endParaRPr>
          </a:p>
        </p:txBody>
      </p:sp>
      <p:sp>
        <p:nvSpPr>
          <p:cNvPr id="12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 smtClean="0"/>
              <a:t>11</a:t>
            </a:r>
            <a:r>
              <a:rPr lang="vi-VN" smtClean="0"/>
              <a:t>-</a:t>
            </a:r>
            <a:r>
              <a:rPr lang="en-US" smtClean="0"/>
              <a:t>HTML Audio và Video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622217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224" y="132588"/>
            <a:ext cx="12061951" cy="5425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20379" y="23008"/>
            <a:ext cx="7450667" cy="507704"/>
          </a:xfrm>
          <a:prstGeom prst="rect">
            <a:avLst/>
          </a:prstGeom>
        </p:spPr>
        <p:txBody>
          <a:bodyPr vert="horz" wrap="square" lIns="0" tIns="15114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9"/>
              </a:spcBef>
            </a:pPr>
            <a:r>
              <a:rPr spc="-5" dirty="0"/>
              <a:t>Các kiểu audio </a:t>
            </a:r>
            <a:r>
              <a:rPr spc="-30" dirty="0"/>
              <a:t>và </a:t>
            </a:r>
            <a:r>
              <a:rPr spc="-5" dirty="0"/>
              <a:t>video </a:t>
            </a:r>
            <a:r>
              <a:rPr dirty="0"/>
              <a:t>được </a:t>
            </a:r>
            <a:r>
              <a:rPr spc="-5" dirty="0"/>
              <a:t>hỗ</a:t>
            </a:r>
            <a:r>
              <a:rPr spc="-65" dirty="0"/>
              <a:t> </a:t>
            </a:r>
            <a:r>
              <a:rPr spc="-24" dirty="0"/>
              <a:t>trợ</a:t>
            </a:r>
            <a:endParaRPr dirty="0"/>
          </a:p>
        </p:txBody>
      </p:sp>
      <p:sp>
        <p:nvSpPr>
          <p:cNvPr id="21" name="object 21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5</a:t>
            </a:fld>
            <a:endParaRPr dirty="0"/>
          </a:p>
        </p:txBody>
      </p:sp>
      <p:graphicFrame>
        <p:nvGraphicFramePr>
          <p:cNvPr id="18" name="object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4452161"/>
              </p:ext>
            </p:extLst>
          </p:nvPr>
        </p:nvGraphicFramePr>
        <p:xfrm>
          <a:off x="965624" y="1676403"/>
          <a:ext cx="10159152" cy="185864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15253"/>
                <a:gridCol w="3028527"/>
                <a:gridCol w="5315372"/>
              </a:tblGrid>
              <a:tr h="487044">
                <a:tc>
                  <a:txBody>
                    <a:bodyPr/>
                    <a:lstStyle/>
                    <a:p>
                      <a:pPr marL="0" algn="ctr">
                        <a:lnSpc>
                          <a:spcPct val="100000"/>
                        </a:lnSpc>
                        <a:spcBef>
                          <a:spcPts val="1165"/>
                        </a:spcBef>
                      </a:pPr>
                      <a:r>
                        <a:rPr sz="16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Container</a:t>
                      </a: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147956" marB="0">
                    <a:solidFill>
                      <a:srgbClr val="94373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>
                        <a:lnSpc>
                          <a:spcPct val="100000"/>
                        </a:lnSpc>
                        <a:spcBef>
                          <a:spcPts val="1165"/>
                        </a:spcBef>
                      </a:pPr>
                      <a:r>
                        <a:rPr sz="16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Video </a:t>
                      </a:r>
                      <a:r>
                        <a:rPr sz="16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Codec</a:t>
                      </a: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147956" marB="0">
                    <a:solidFill>
                      <a:srgbClr val="94373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>
                        <a:lnSpc>
                          <a:spcPct val="100000"/>
                        </a:lnSpc>
                        <a:spcBef>
                          <a:spcPts val="1165"/>
                        </a:spcBef>
                      </a:pPr>
                      <a:r>
                        <a:rPr sz="1600" b="1" spc="-1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Audio</a:t>
                      </a:r>
                      <a:r>
                        <a:rPr sz="1600" b="1" spc="5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Codec</a:t>
                      </a: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147956" marB="0">
                    <a:solidFill>
                      <a:srgbClr val="943735"/>
                    </a:solidFill>
                  </a:tcPr>
                </a:tc>
              </a:tr>
              <a:tr h="45720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91440" algn="ctr">
                        <a:lnSpc>
                          <a:spcPct val="100000"/>
                        </a:lnSpc>
                      </a:pPr>
                      <a:r>
                        <a:rPr sz="1300" spc="5" dirty="0">
                          <a:latin typeface="Arial"/>
                          <a:cs typeface="Arial"/>
                        </a:rPr>
                        <a:t>Mp4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2541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169545" algn="ctr">
                        <a:lnSpc>
                          <a:spcPct val="100000"/>
                        </a:lnSpc>
                      </a:pPr>
                      <a:r>
                        <a:rPr sz="1300" spc="10" dirty="0">
                          <a:latin typeface="Arial"/>
                          <a:cs typeface="Arial"/>
                        </a:rPr>
                        <a:t>H.264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2541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100" dirty="0">
                        <a:latin typeface="Times New Roman"/>
                        <a:cs typeface="Times New Roman"/>
                      </a:endParaRPr>
                    </a:p>
                    <a:p>
                      <a:pPr marL="353695" algn="ctr">
                        <a:lnSpc>
                          <a:spcPct val="100000"/>
                        </a:lnSpc>
                      </a:pPr>
                      <a:r>
                        <a:rPr sz="1300" spc="10" dirty="0">
                          <a:latin typeface="Arial"/>
                          <a:cs typeface="Arial"/>
                        </a:rPr>
                        <a:t>AAC</a:t>
                      </a:r>
                      <a:endParaRPr sz="1300" dirty="0">
                        <a:latin typeface="Arial"/>
                        <a:cs typeface="Arial"/>
                      </a:endParaRPr>
                    </a:p>
                  </a:txBody>
                  <a:tcPr marL="0" marR="0" marT="2541" marB="0">
                    <a:solidFill>
                      <a:srgbClr val="D6E3BC"/>
                    </a:solidFill>
                  </a:tcPr>
                </a:tc>
              </a:tr>
              <a:tr h="45720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91440" algn="ctr">
                        <a:lnSpc>
                          <a:spcPct val="100000"/>
                        </a:lnSpc>
                      </a:pPr>
                      <a:r>
                        <a:rPr sz="1300" spc="10" dirty="0">
                          <a:latin typeface="Arial"/>
                          <a:cs typeface="Arial"/>
                        </a:rPr>
                        <a:t>Ogg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2541" marB="0">
                    <a:solidFill>
                      <a:srgbClr val="F1DC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169545" algn="ctr">
                        <a:lnSpc>
                          <a:spcPct val="100000"/>
                        </a:lnSpc>
                      </a:pPr>
                      <a:r>
                        <a:rPr sz="1300" spc="10" dirty="0">
                          <a:latin typeface="Arial"/>
                          <a:cs typeface="Arial"/>
                        </a:rPr>
                        <a:t>Theora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2541" marB="0">
                    <a:solidFill>
                      <a:srgbClr val="F1DC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100" dirty="0">
                        <a:latin typeface="Times New Roman"/>
                        <a:cs typeface="Times New Roman"/>
                      </a:endParaRPr>
                    </a:p>
                    <a:p>
                      <a:pPr marL="353695" algn="ctr">
                        <a:lnSpc>
                          <a:spcPct val="100000"/>
                        </a:lnSpc>
                      </a:pPr>
                      <a:r>
                        <a:rPr sz="1300" dirty="0">
                          <a:latin typeface="Arial"/>
                          <a:cs typeface="Arial"/>
                        </a:rPr>
                        <a:t>Vorbis</a:t>
                      </a:r>
                    </a:p>
                  </a:txBody>
                  <a:tcPr marL="0" marR="0" marT="2541" marB="0">
                    <a:solidFill>
                      <a:srgbClr val="F1DCDB"/>
                    </a:solidFill>
                  </a:tcPr>
                </a:tc>
              </a:tr>
              <a:tr h="45720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91440" algn="ctr">
                        <a:lnSpc>
                          <a:spcPct val="100000"/>
                        </a:lnSpc>
                      </a:pPr>
                      <a:r>
                        <a:rPr sz="1300" spc="15" dirty="0">
                          <a:latin typeface="Arial"/>
                          <a:cs typeface="Arial"/>
                        </a:rPr>
                        <a:t>WebM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2541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100" dirty="0">
                        <a:latin typeface="Times New Roman"/>
                        <a:cs typeface="Times New Roman"/>
                      </a:endParaRPr>
                    </a:p>
                    <a:p>
                      <a:pPr marL="169545" algn="ctr">
                        <a:lnSpc>
                          <a:spcPct val="100000"/>
                        </a:lnSpc>
                      </a:pPr>
                      <a:r>
                        <a:rPr sz="1300" spc="10" dirty="0">
                          <a:latin typeface="Arial"/>
                          <a:cs typeface="Arial"/>
                        </a:rPr>
                        <a:t>VP8</a:t>
                      </a:r>
                      <a:endParaRPr sz="1300" dirty="0">
                        <a:latin typeface="Arial"/>
                        <a:cs typeface="Arial"/>
                      </a:endParaRPr>
                    </a:p>
                  </a:txBody>
                  <a:tcPr marL="0" marR="0" marT="2541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100" dirty="0">
                        <a:latin typeface="Times New Roman"/>
                        <a:cs typeface="Times New Roman"/>
                      </a:endParaRPr>
                    </a:p>
                    <a:p>
                      <a:pPr marL="353695" algn="ctr">
                        <a:lnSpc>
                          <a:spcPct val="100000"/>
                        </a:lnSpc>
                      </a:pPr>
                      <a:r>
                        <a:rPr sz="1300" dirty="0">
                          <a:latin typeface="Arial"/>
                          <a:cs typeface="Arial"/>
                        </a:rPr>
                        <a:t>Vorbis</a:t>
                      </a:r>
                    </a:p>
                  </a:txBody>
                  <a:tcPr marL="0" marR="0" marT="2541" marB="0">
                    <a:solidFill>
                      <a:srgbClr val="D6E3BC"/>
                    </a:solidFill>
                  </a:tcPr>
                </a:tc>
              </a:tr>
            </a:tbl>
          </a:graphicData>
        </a:graphic>
      </p:graphicFrame>
      <p:sp>
        <p:nvSpPr>
          <p:cNvPr id="31" name="object 4"/>
          <p:cNvSpPr txBox="1"/>
          <p:nvPr/>
        </p:nvSpPr>
        <p:spPr>
          <a:xfrm>
            <a:off x="755225" y="825755"/>
            <a:ext cx="10926235" cy="300081"/>
          </a:xfrm>
          <a:prstGeom prst="rect">
            <a:avLst/>
          </a:prstGeom>
        </p:spPr>
        <p:txBody>
          <a:bodyPr vert="horz" wrap="square" lIns="0" tIns="18139" rIns="0" bIns="0" rtlCol="0">
            <a:spAutoFit/>
          </a:bodyPr>
          <a:lstStyle/>
          <a:p>
            <a:pPr marL="341610" indent="-326493">
              <a:spcBef>
                <a:spcPts val="144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2364" algn="l"/>
              </a:tabLst>
            </a:pPr>
            <a:r>
              <a:rPr lang="en-US" dirty="0" err="1">
                <a:latin typeface="Calibri"/>
                <a:cs typeface="Calibri"/>
              </a:rPr>
              <a:t>Bảng</a:t>
            </a:r>
            <a:r>
              <a:rPr lang="en-US" dirty="0">
                <a:latin typeface="Calibri"/>
                <a:cs typeface="Calibri"/>
              </a:rPr>
              <a:t> </a:t>
            </a:r>
            <a:r>
              <a:rPr lang="en-US" dirty="0" err="1">
                <a:latin typeface="Calibri"/>
                <a:cs typeface="Calibri"/>
              </a:rPr>
              <a:t>dưới</a:t>
            </a:r>
            <a:r>
              <a:rPr lang="en-US" dirty="0">
                <a:latin typeface="Calibri"/>
                <a:cs typeface="Calibri"/>
              </a:rPr>
              <a:t> </a:t>
            </a:r>
            <a:r>
              <a:rPr lang="en-US" dirty="0" err="1">
                <a:latin typeface="Calibri"/>
                <a:cs typeface="Calibri"/>
              </a:rPr>
              <a:t>đây</a:t>
            </a:r>
            <a:r>
              <a:rPr lang="en-US" dirty="0">
                <a:latin typeface="Calibri"/>
                <a:cs typeface="Calibri"/>
              </a:rPr>
              <a:t> </a:t>
            </a:r>
            <a:r>
              <a:rPr lang="en-US" dirty="0" err="1">
                <a:latin typeface="Calibri"/>
                <a:cs typeface="Calibri"/>
              </a:rPr>
              <a:t>liệt</a:t>
            </a:r>
            <a:r>
              <a:rPr lang="en-US" dirty="0">
                <a:latin typeface="Calibri"/>
                <a:cs typeface="Calibri"/>
              </a:rPr>
              <a:t> </a:t>
            </a:r>
            <a:r>
              <a:rPr lang="en-US" dirty="0" err="1">
                <a:latin typeface="Calibri"/>
                <a:cs typeface="Calibri"/>
              </a:rPr>
              <a:t>kê</a:t>
            </a:r>
            <a:r>
              <a:rPr lang="en-US" dirty="0">
                <a:latin typeface="Calibri"/>
                <a:cs typeface="Calibri"/>
              </a:rPr>
              <a:t> </a:t>
            </a:r>
            <a:r>
              <a:rPr lang="en-US" dirty="0" err="1">
                <a:latin typeface="Calibri"/>
                <a:cs typeface="Calibri"/>
              </a:rPr>
              <a:t>các</a:t>
            </a:r>
            <a:r>
              <a:rPr lang="en-US" dirty="0">
                <a:latin typeface="Calibri"/>
                <a:cs typeface="Calibri"/>
              </a:rPr>
              <a:t> </a:t>
            </a:r>
            <a:r>
              <a:rPr lang="en-US" dirty="0" err="1">
                <a:latin typeface="Calibri"/>
                <a:cs typeface="Calibri"/>
              </a:rPr>
              <a:t>định</a:t>
            </a:r>
            <a:r>
              <a:rPr lang="en-US" dirty="0">
                <a:latin typeface="Calibri"/>
                <a:cs typeface="Calibri"/>
              </a:rPr>
              <a:t> </a:t>
            </a:r>
            <a:r>
              <a:rPr lang="en-US" dirty="0" err="1">
                <a:latin typeface="Calibri"/>
                <a:cs typeface="Calibri"/>
              </a:rPr>
              <a:t>dạng</a:t>
            </a:r>
            <a:r>
              <a:rPr lang="en-US" dirty="0">
                <a:latin typeface="Calibri"/>
                <a:cs typeface="Calibri"/>
              </a:rPr>
              <a:t> </a:t>
            </a:r>
            <a:r>
              <a:rPr lang="en-US" dirty="0" err="1">
                <a:latin typeface="Calibri"/>
                <a:cs typeface="Calibri"/>
              </a:rPr>
              <a:t>âm</a:t>
            </a:r>
            <a:r>
              <a:rPr lang="en-US" dirty="0">
                <a:latin typeface="Calibri"/>
                <a:cs typeface="Calibri"/>
              </a:rPr>
              <a:t> </a:t>
            </a:r>
            <a:r>
              <a:rPr lang="en-US" dirty="0" err="1">
                <a:latin typeface="Calibri"/>
                <a:cs typeface="Calibri"/>
              </a:rPr>
              <a:t>thanh</a:t>
            </a:r>
            <a:r>
              <a:rPr lang="en-US" dirty="0">
                <a:latin typeface="Calibri"/>
                <a:cs typeface="Calibri"/>
              </a:rPr>
              <a:t> </a:t>
            </a:r>
            <a:r>
              <a:rPr lang="en-US" dirty="0" err="1">
                <a:latin typeface="Calibri"/>
                <a:cs typeface="Calibri"/>
              </a:rPr>
              <a:t>và</a:t>
            </a:r>
            <a:r>
              <a:rPr lang="en-US" dirty="0">
                <a:latin typeface="Calibri"/>
                <a:cs typeface="Calibri"/>
              </a:rPr>
              <a:t> video </a:t>
            </a:r>
            <a:r>
              <a:rPr lang="en-US" dirty="0" err="1">
                <a:latin typeface="Calibri"/>
                <a:cs typeface="Calibri"/>
              </a:rPr>
              <a:t>phổ</a:t>
            </a:r>
            <a:r>
              <a:rPr lang="en-US" dirty="0">
                <a:latin typeface="Calibri"/>
                <a:cs typeface="Calibri"/>
              </a:rPr>
              <a:t> </a:t>
            </a:r>
            <a:r>
              <a:rPr lang="en-US" dirty="0" err="1">
                <a:latin typeface="Calibri"/>
                <a:cs typeface="Calibri"/>
              </a:rPr>
              <a:t>biến</a:t>
            </a:r>
            <a:r>
              <a:rPr lang="en-US" dirty="0">
                <a:latin typeface="Calibri"/>
                <a:cs typeface="Calibri"/>
              </a:rPr>
              <a:t>:</a:t>
            </a:r>
            <a:endParaRPr dirty="0">
              <a:latin typeface="Calibri"/>
              <a:cs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 smtClean="0"/>
              <a:t>11</a:t>
            </a:r>
            <a:r>
              <a:rPr lang="vi-VN" smtClean="0"/>
              <a:t>-</a:t>
            </a:r>
            <a:r>
              <a:rPr lang="en-US" smtClean="0"/>
              <a:t>HTML Audio và Video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972239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224" y="132588"/>
            <a:ext cx="12061951" cy="5425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58988" y="-18520"/>
            <a:ext cx="5605781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spc="-5" dirty="0"/>
              <a:t>Các định dạng</a:t>
            </a:r>
            <a:r>
              <a:rPr spc="-71" dirty="0"/>
              <a:t> </a:t>
            </a:r>
            <a:r>
              <a:rPr spc="-11" dirty="0"/>
              <a:t>audio</a:t>
            </a:r>
            <a:endParaRPr dirty="0"/>
          </a:p>
        </p:txBody>
      </p:sp>
      <p:sp>
        <p:nvSpPr>
          <p:cNvPr id="7" name="object 7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6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755225" y="825754"/>
            <a:ext cx="10926235" cy="654388"/>
          </a:xfrm>
          <a:prstGeom prst="rect">
            <a:avLst/>
          </a:prstGeom>
        </p:spPr>
        <p:txBody>
          <a:bodyPr vert="horz" wrap="square" lIns="0" tIns="18139" rIns="0" bIns="0" rtlCol="0">
            <a:spAutoFit/>
          </a:bodyPr>
          <a:lstStyle/>
          <a:p>
            <a:pPr marL="341610" indent="-326493">
              <a:spcBef>
                <a:spcPts val="144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2364" algn="l"/>
              </a:tabLst>
            </a:pPr>
            <a:r>
              <a:rPr dirty="0">
                <a:latin typeface="Calibri"/>
                <a:cs typeface="Calibri"/>
              </a:rPr>
              <a:t>Có </a:t>
            </a:r>
            <a:r>
              <a:rPr spc="5" dirty="0">
                <a:latin typeface="Calibri"/>
                <a:cs typeface="Calibri"/>
              </a:rPr>
              <a:t>ba định </a:t>
            </a:r>
            <a:r>
              <a:rPr dirty="0">
                <a:latin typeface="Calibri"/>
                <a:cs typeface="Calibri"/>
              </a:rPr>
              <a:t>dạng file được </a:t>
            </a:r>
            <a:r>
              <a:rPr spc="5" dirty="0">
                <a:latin typeface="Calibri"/>
                <a:cs typeface="Calibri"/>
              </a:rPr>
              <a:t>hỗ </a:t>
            </a:r>
            <a:r>
              <a:rPr spc="-5" dirty="0">
                <a:latin typeface="Calibri"/>
                <a:cs typeface="Calibri"/>
              </a:rPr>
              <a:t>trợ </a:t>
            </a:r>
            <a:r>
              <a:rPr spc="5" dirty="0">
                <a:latin typeface="Calibri"/>
                <a:cs typeface="Calibri"/>
              </a:rPr>
              <a:t>cho </a:t>
            </a:r>
            <a:r>
              <a:rPr dirty="0">
                <a:latin typeface="Calibri"/>
                <a:cs typeface="Calibri"/>
              </a:rPr>
              <a:t>các phần tử &lt;audio&gt; trong</a:t>
            </a:r>
            <a:r>
              <a:rPr spc="-233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HTML5.</a:t>
            </a:r>
          </a:p>
          <a:p>
            <a:pPr marL="341610" marR="6047" indent="-326493">
              <a:lnSpc>
                <a:spcPts val="2667"/>
              </a:lnSpc>
              <a:spcBef>
                <a:spcPts val="84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2364" algn="l"/>
              </a:tabLst>
            </a:pPr>
            <a:r>
              <a:rPr spc="5" dirty="0">
                <a:latin typeface="Calibri"/>
                <a:cs typeface="Calibri"/>
              </a:rPr>
              <a:t>Bảng </a:t>
            </a:r>
            <a:r>
              <a:rPr dirty="0">
                <a:latin typeface="Calibri"/>
                <a:cs typeface="Calibri"/>
              </a:rPr>
              <a:t>sau liệt </a:t>
            </a:r>
            <a:r>
              <a:rPr spc="-24" dirty="0">
                <a:latin typeface="Calibri"/>
                <a:cs typeface="Calibri"/>
              </a:rPr>
              <a:t>kê </a:t>
            </a:r>
            <a:r>
              <a:rPr dirty="0">
                <a:latin typeface="Calibri"/>
                <a:cs typeface="Calibri"/>
              </a:rPr>
              <a:t>các định dạng </a:t>
            </a:r>
            <a:r>
              <a:rPr spc="-5" dirty="0">
                <a:latin typeface="Calibri"/>
                <a:cs typeface="Calibri"/>
              </a:rPr>
              <a:t>tập </a:t>
            </a:r>
            <a:r>
              <a:rPr dirty="0">
                <a:latin typeface="Calibri"/>
                <a:cs typeface="Calibri"/>
              </a:rPr>
              <a:t>tin </a:t>
            </a:r>
            <a:r>
              <a:rPr spc="5" dirty="0">
                <a:latin typeface="Calibri"/>
                <a:cs typeface="Calibri"/>
              </a:rPr>
              <a:t>âm </a:t>
            </a:r>
            <a:r>
              <a:rPr dirty="0">
                <a:latin typeface="Calibri"/>
                <a:cs typeface="Calibri"/>
              </a:rPr>
              <a:t>thanh được </a:t>
            </a:r>
            <a:r>
              <a:rPr spc="5" dirty="0">
                <a:latin typeface="Calibri"/>
                <a:cs typeface="Calibri"/>
              </a:rPr>
              <a:t>hỗ </a:t>
            </a:r>
            <a:r>
              <a:rPr spc="-5" dirty="0">
                <a:latin typeface="Calibri"/>
                <a:cs typeface="Calibri"/>
              </a:rPr>
              <a:t>trợ </a:t>
            </a:r>
            <a:r>
              <a:rPr dirty="0">
                <a:latin typeface="Calibri"/>
                <a:cs typeface="Calibri"/>
              </a:rPr>
              <a:t>bởi các trình </a:t>
            </a:r>
            <a:r>
              <a:rPr spc="-5" dirty="0">
                <a:latin typeface="Calibri"/>
                <a:cs typeface="Calibri"/>
              </a:rPr>
              <a:t>duyệt  </a:t>
            </a:r>
            <a:r>
              <a:rPr dirty="0">
                <a:latin typeface="Calibri"/>
                <a:cs typeface="Calibri"/>
              </a:rPr>
              <a:t>web:</a:t>
            </a:r>
          </a:p>
        </p:txBody>
      </p:sp>
      <p:graphicFrame>
        <p:nvGraphicFramePr>
          <p:cNvPr id="5" name="object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5068614"/>
              </p:ext>
            </p:extLst>
          </p:nvPr>
        </p:nvGraphicFramePr>
        <p:xfrm>
          <a:off x="1718733" y="2035430"/>
          <a:ext cx="6908800" cy="29864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844801"/>
                <a:gridCol w="1422400"/>
                <a:gridCol w="1422400"/>
                <a:gridCol w="1219199"/>
              </a:tblGrid>
              <a:tr h="579120">
                <a:tc>
                  <a:txBody>
                    <a:bodyPr/>
                    <a:lstStyle/>
                    <a:p>
                      <a:pPr marL="0" algn="ctr">
                        <a:lnSpc>
                          <a:spcPct val="100000"/>
                        </a:lnSpc>
                        <a:spcBef>
                          <a:spcPts val="1525"/>
                        </a:spcBef>
                      </a:pPr>
                      <a:r>
                        <a:rPr sz="16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Browser</a:t>
                      </a:r>
                      <a:r>
                        <a:rPr sz="1600" b="1" spc="-3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Support</a:t>
                      </a: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19367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>
                        <a:lnSpc>
                          <a:spcPct val="100000"/>
                        </a:lnSpc>
                        <a:spcBef>
                          <a:spcPts val="1525"/>
                        </a:spcBef>
                      </a:pPr>
                      <a:r>
                        <a:rPr sz="16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MP3</a:t>
                      </a: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19367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>
                        <a:lnSpc>
                          <a:spcPct val="100000"/>
                        </a:lnSpc>
                        <a:spcBef>
                          <a:spcPts val="1525"/>
                        </a:spcBef>
                      </a:pPr>
                      <a:r>
                        <a:rPr sz="1600" b="1" spc="-9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WAV</a:t>
                      </a: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19367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>
                        <a:lnSpc>
                          <a:spcPct val="100000"/>
                        </a:lnSpc>
                        <a:spcBef>
                          <a:spcPts val="1525"/>
                        </a:spcBef>
                      </a:pPr>
                      <a:r>
                        <a:rPr sz="16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Ogg</a:t>
                      </a: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19367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C0504D"/>
                    </a:solidFill>
                  </a:tcPr>
                </a:tc>
              </a:tr>
              <a:tr h="4870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97790">
                        <a:lnSpc>
                          <a:spcPct val="100000"/>
                        </a:lnSpc>
                      </a:pPr>
                      <a:r>
                        <a:rPr sz="1300" spc="10" dirty="0">
                          <a:latin typeface="Arial"/>
                          <a:cs typeface="Arial"/>
                        </a:rPr>
                        <a:t>Opera</a:t>
                      </a:r>
                      <a:r>
                        <a:rPr sz="1300" spc="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10.6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D0D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98425">
                        <a:lnSpc>
                          <a:spcPct val="100000"/>
                        </a:lnSpc>
                      </a:pPr>
                      <a:r>
                        <a:rPr sz="1300" spc="10" dirty="0">
                          <a:latin typeface="Arial"/>
                          <a:cs typeface="Arial"/>
                        </a:rPr>
                        <a:t>No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D0D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98425">
                        <a:lnSpc>
                          <a:spcPct val="100000"/>
                        </a:lnSpc>
                      </a:pPr>
                      <a:r>
                        <a:rPr sz="1300" spc="-30" dirty="0">
                          <a:latin typeface="Arial"/>
                          <a:cs typeface="Arial"/>
                        </a:rPr>
                        <a:t>Yes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D0D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98425">
                        <a:lnSpc>
                          <a:spcPct val="100000"/>
                        </a:lnSpc>
                      </a:pPr>
                      <a:r>
                        <a:rPr sz="1300" spc="-30" dirty="0">
                          <a:latin typeface="Arial"/>
                          <a:cs typeface="Arial"/>
                        </a:rPr>
                        <a:t>Yes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D0D0"/>
                    </a:solidFill>
                  </a:tcPr>
                </a:tc>
              </a:tr>
              <a:tr h="4876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97790">
                        <a:lnSpc>
                          <a:spcPct val="100000"/>
                        </a:lnSpc>
                      </a:pPr>
                      <a:r>
                        <a:rPr sz="1300" spc="10" dirty="0">
                          <a:latin typeface="Arial"/>
                          <a:cs typeface="Arial"/>
                        </a:rPr>
                        <a:t>Apple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Safari</a:t>
                      </a:r>
                      <a:r>
                        <a:rPr sz="13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5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98425">
                        <a:lnSpc>
                          <a:spcPct val="100000"/>
                        </a:lnSpc>
                      </a:pPr>
                      <a:r>
                        <a:rPr sz="1300" spc="-30" dirty="0">
                          <a:latin typeface="Arial"/>
                          <a:cs typeface="Arial"/>
                        </a:rPr>
                        <a:t>Yes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98425">
                        <a:lnSpc>
                          <a:spcPct val="100000"/>
                        </a:lnSpc>
                      </a:pPr>
                      <a:r>
                        <a:rPr sz="1300" spc="-30" dirty="0">
                          <a:latin typeface="Arial"/>
                          <a:cs typeface="Arial"/>
                        </a:rPr>
                        <a:t>Yes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98425">
                        <a:lnSpc>
                          <a:spcPct val="100000"/>
                        </a:lnSpc>
                      </a:pPr>
                      <a:r>
                        <a:rPr sz="1300" spc="10" dirty="0">
                          <a:latin typeface="Arial"/>
                          <a:cs typeface="Arial"/>
                        </a:rPr>
                        <a:t>No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</a:tr>
              <a:tr h="4876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97790">
                        <a:lnSpc>
                          <a:spcPct val="100000"/>
                        </a:lnSpc>
                      </a:pPr>
                      <a:r>
                        <a:rPr sz="1300" spc="10" dirty="0">
                          <a:latin typeface="Arial"/>
                          <a:cs typeface="Arial"/>
                        </a:rPr>
                        <a:t>Google Chrome</a:t>
                      </a:r>
                      <a:r>
                        <a:rPr sz="13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6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D0D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98425">
                        <a:lnSpc>
                          <a:spcPct val="100000"/>
                        </a:lnSpc>
                      </a:pPr>
                      <a:r>
                        <a:rPr sz="1300" spc="-30" dirty="0">
                          <a:latin typeface="Arial"/>
                          <a:cs typeface="Arial"/>
                        </a:rPr>
                        <a:t>Yes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D0D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98425">
                        <a:lnSpc>
                          <a:spcPct val="100000"/>
                        </a:lnSpc>
                      </a:pPr>
                      <a:r>
                        <a:rPr sz="1300" spc="-30" dirty="0">
                          <a:latin typeface="Arial"/>
                          <a:cs typeface="Arial"/>
                        </a:rPr>
                        <a:t>Yes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D0D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98425">
                        <a:lnSpc>
                          <a:spcPct val="100000"/>
                        </a:lnSpc>
                      </a:pPr>
                      <a:r>
                        <a:rPr sz="1300" spc="-30" dirty="0">
                          <a:latin typeface="Arial"/>
                          <a:cs typeface="Arial"/>
                        </a:rPr>
                        <a:t>Yes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D0D0"/>
                    </a:solidFill>
                  </a:tcPr>
                </a:tc>
              </a:tr>
              <a:tr h="4876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97790">
                        <a:lnSpc>
                          <a:spcPct val="100000"/>
                        </a:lnSpc>
                      </a:pPr>
                      <a:r>
                        <a:rPr sz="1300" spc="10" dirty="0">
                          <a:latin typeface="Arial"/>
                          <a:cs typeface="Arial"/>
                        </a:rPr>
                        <a:t>FireFox</a:t>
                      </a:r>
                      <a:r>
                        <a:rPr sz="13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4.0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994"/>
                        </a:spcBef>
                      </a:pPr>
                      <a:r>
                        <a:rPr sz="1300" spc="10" dirty="0">
                          <a:latin typeface="Arial"/>
                          <a:cs typeface="Arial"/>
                        </a:rPr>
                        <a:t>No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12636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994"/>
                        </a:spcBef>
                      </a:pPr>
                      <a:r>
                        <a:rPr sz="1300" spc="-30" dirty="0">
                          <a:latin typeface="Arial"/>
                          <a:cs typeface="Arial"/>
                        </a:rPr>
                        <a:t>Yes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12636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994"/>
                        </a:spcBef>
                      </a:pPr>
                      <a:r>
                        <a:rPr sz="1300" spc="-30" dirty="0">
                          <a:latin typeface="Arial"/>
                          <a:cs typeface="Arial"/>
                        </a:rPr>
                        <a:t>Yes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12636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</a:tr>
              <a:tr h="457201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sz="1300" spc="5" dirty="0">
                          <a:latin typeface="Arial"/>
                          <a:cs typeface="Arial"/>
                        </a:rPr>
                        <a:t>Internet Explorer</a:t>
                      </a:r>
                      <a:r>
                        <a:rPr sz="13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9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127001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D0D0"/>
                    </a:solidFill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sz="1300" spc="-30" dirty="0">
                          <a:latin typeface="Arial"/>
                          <a:cs typeface="Arial"/>
                        </a:rPr>
                        <a:t>Yes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127001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D0D0"/>
                    </a:solidFill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sz="1300" spc="10" dirty="0">
                          <a:latin typeface="Arial"/>
                          <a:cs typeface="Arial"/>
                        </a:rPr>
                        <a:t>No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127001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D0D0"/>
                    </a:solidFill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sz="1300" spc="10" dirty="0">
                          <a:latin typeface="Arial"/>
                          <a:cs typeface="Arial"/>
                        </a:rPr>
                        <a:t>No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127001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D0D0"/>
                    </a:solidFill>
                  </a:tcPr>
                </a:tc>
              </a:tr>
            </a:tbl>
          </a:graphicData>
        </a:graphic>
      </p:graphicFrame>
      <p:sp>
        <p:nvSpPr>
          <p:cNvPr id="9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 smtClean="0"/>
              <a:t>11</a:t>
            </a:r>
            <a:r>
              <a:rPr lang="vi-VN" smtClean="0"/>
              <a:t>-</a:t>
            </a:r>
            <a:r>
              <a:rPr lang="en-US" smtClean="0"/>
              <a:t>HTML Audio và Video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581363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224" y="132588"/>
            <a:ext cx="12061951" cy="5425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58987" y="4340"/>
            <a:ext cx="5566833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spc="-5" dirty="0"/>
              <a:t>Các định dạng</a:t>
            </a:r>
            <a:r>
              <a:rPr spc="-90" dirty="0"/>
              <a:t> </a:t>
            </a:r>
            <a:r>
              <a:rPr spc="-5" dirty="0"/>
              <a:t>video</a:t>
            </a:r>
            <a:endParaRPr dirty="0"/>
          </a:p>
        </p:txBody>
      </p:sp>
      <p:sp>
        <p:nvSpPr>
          <p:cNvPr id="7" name="object 7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7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755225" y="825754"/>
            <a:ext cx="10926235" cy="654388"/>
          </a:xfrm>
          <a:prstGeom prst="rect">
            <a:avLst/>
          </a:prstGeom>
        </p:spPr>
        <p:txBody>
          <a:bodyPr vert="horz" wrap="square" lIns="0" tIns="18139" rIns="0" bIns="0" rtlCol="0">
            <a:spAutoFit/>
          </a:bodyPr>
          <a:lstStyle/>
          <a:p>
            <a:pPr marL="341610" indent="-326493">
              <a:spcBef>
                <a:spcPts val="144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2364" algn="l"/>
              </a:tabLst>
            </a:pPr>
            <a:r>
              <a:rPr dirty="0">
                <a:latin typeface="Calibri"/>
                <a:cs typeface="Calibri"/>
              </a:rPr>
              <a:t>Có </a:t>
            </a:r>
            <a:r>
              <a:rPr spc="5" dirty="0">
                <a:latin typeface="Calibri"/>
                <a:cs typeface="Calibri"/>
              </a:rPr>
              <a:t>ba định </a:t>
            </a:r>
            <a:r>
              <a:rPr dirty="0">
                <a:latin typeface="Calibri"/>
                <a:cs typeface="Calibri"/>
              </a:rPr>
              <a:t>dạng file được </a:t>
            </a:r>
            <a:r>
              <a:rPr spc="5" dirty="0">
                <a:latin typeface="Calibri"/>
                <a:cs typeface="Calibri"/>
              </a:rPr>
              <a:t>hỗ </a:t>
            </a:r>
            <a:r>
              <a:rPr spc="-5" dirty="0">
                <a:latin typeface="Calibri"/>
                <a:cs typeface="Calibri"/>
              </a:rPr>
              <a:t>trợ </a:t>
            </a:r>
            <a:r>
              <a:rPr spc="5" dirty="0">
                <a:latin typeface="Calibri"/>
                <a:cs typeface="Calibri"/>
              </a:rPr>
              <a:t>cho </a:t>
            </a:r>
            <a:r>
              <a:rPr dirty="0">
                <a:latin typeface="Calibri"/>
                <a:cs typeface="Calibri"/>
              </a:rPr>
              <a:t>các phần tử &lt;video&gt; trong</a:t>
            </a:r>
            <a:r>
              <a:rPr spc="-263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HTML5.</a:t>
            </a:r>
            <a:endParaRPr>
              <a:latin typeface="Calibri"/>
              <a:cs typeface="Calibri"/>
            </a:endParaRPr>
          </a:p>
          <a:p>
            <a:pPr marL="341610" marR="6047" indent="-326493">
              <a:lnSpc>
                <a:spcPts val="2667"/>
              </a:lnSpc>
              <a:spcBef>
                <a:spcPts val="84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2364" algn="l"/>
              </a:tabLst>
            </a:pPr>
            <a:r>
              <a:rPr spc="5" dirty="0">
                <a:latin typeface="Calibri"/>
                <a:cs typeface="Calibri"/>
              </a:rPr>
              <a:t>Bảng </a:t>
            </a:r>
            <a:r>
              <a:rPr dirty="0">
                <a:latin typeface="Calibri"/>
                <a:cs typeface="Calibri"/>
              </a:rPr>
              <a:t>dưới </a:t>
            </a:r>
            <a:r>
              <a:rPr spc="-5" dirty="0">
                <a:latin typeface="Calibri"/>
                <a:cs typeface="Calibri"/>
              </a:rPr>
              <a:t>đây </a:t>
            </a:r>
            <a:r>
              <a:rPr dirty="0">
                <a:latin typeface="Calibri"/>
                <a:cs typeface="Calibri"/>
              </a:rPr>
              <a:t>liệt </a:t>
            </a:r>
            <a:r>
              <a:rPr spc="-35" dirty="0">
                <a:latin typeface="Calibri"/>
                <a:cs typeface="Calibri"/>
              </a:rPr>
              <a:t>kê </a:t>
            </a:r>
            <a:r>
              <a:rPr dirty="0">
                <a:latin typeface="Calibri"/>
                <a:cs typeface="Calibri"/>
              </a:rPr>
              <a:t>các định dạng </a:t>
            </a:r>
            <a:r>
              <a:rPr spc="-5" dirty="0">
                <a:latin typeface="Calibri"/>
                <a:cs typeface="Calibri"/>
              </a:rPr>
              <a:t>tập </a:t>
            </a:r>
            <a:r>
              <a:rPr dirty="0">
                <a:latin typeface="Calibri"/>
                <a:cs typeface="Calibri"/>
              </a:rPr>
              <a:t>tin video được </a:t>
            </a:r>
            <a:r>
              <a:rPr spc="5" dirty="0">
                <a:latin typeface="Calibri"/>
                <a:cs typeface="Calibri"/>
              </a:rPr>
              <a:t>hỗ </a:t>
            </a:r>
            <a:r>
              <a:rPr spc="-5" dirty="0">
                <a:latin typeface="Calibri"/>
                <a:cs typeface="Calibri"/>
              </a:rPr>
              <a:t>trợ </a:t>
            </a:r>
            <a:r>
              <a:rPr dirty="0">
                <a:latin typeface="Calibri"/>
                <a:cs typeface="Calibri"/>
              </a:rPr>
              <a:t>bởi các trình </a:t>
            </a:r>
            <a:r>
              <a:rPr spc="-5" dirty="0">
                <a:latin typeface="Calibri"/>
                <a:cs typeface="Calibri"/>
              </a:rPr>
              <a:t>duyệt  </a:t>
            </a:r>
            <a:r>
              <a:rPr dirty="0">
                <a:latin typeface="Calibri"/>
                <a:cs typeface="Calibri"/>
              </a:rPr>
              <a:t>web:</a:t>
            </a:r>
            <a:endParaRPr>
              <a:latin typeface="Calibri"/>
              <a:cs typeface="Calibri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3796272"/>
              </p:ext>
            </p:extLst>
          </p:nvPr>
        </p:nvGraphicFramePr>
        <p:xfrm>
          <a:off x="2429935" y="2035430"/>
          <a:ext cx="6908800" cy="29864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844801"/>
                <a:gridCol w="1422400"/>
                <a:gridCol w="1422400"/>
                <a:gridCol w="1219199"/>
              </a:tblGrid>
              <a:tr h="579120">
                <a:tc>
                  <a:txBody>
                    <a:bodyPr/>
                    <a:lstStyle/>
                    <a:p>
                      <a:pPr marL="0" algn="ctr">
                        <a:lnSpc>
                          <a:spcPct val="100000"/>
                        </a:lnSpc>
                        <a:spcBef>
                          <a:spcPts val="1525"/>
                        </a:spcBef>
                      </a:pPr>
                      <a:r>
                        <a:rPr sz="16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Browser</a:t>
                      </a:r>
                      <a:r>
                        <a:rPr sz="1600" b="1" spc="-3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Support</a:t>
                      </a: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19367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>
                        <a:lnSpc>
                          <a:spcPct val="100000"/>
                        </a:lnSpc>
                        <a:spcBef>
                          <a:spcPts val="1525"/>
                        </a:spcBef>
                      </a:pPr>
                      <a:r>
                        <a:rPr sz="16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MP3</a:t>
                      </a: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19367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>
                        <a:lnSpc>
                          <a:spcPct val="100000"/>
                        </a:lnSpc>
                        <a:spcBef>
                          <a:spcPts val="1525"/>
                        </a:spcBef>
                      </a:pPr>
                      <a:r>
                        <a:rPr sz="1600" b="1" spc="-9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WAV</a:t>
                      </a: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19367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>
                        <a:lnSpc>
                          <a:spcPct val="100000"/>
                        </a:lnSpc>
                        <a:spcBef>
                          <a:spcPts val="1525"/>
                        </a:spcBef>
                      </a:pPr>
                      <a:r>
                        <a:rPr sz="16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Ogg</a:t>
                      </a: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19367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C0504D"/>
                    </a:solidFill>
                  </a:tcPr>
                </a:tc>
              </a:tr>
              <a:tr h="4870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97790">
                        <a:lnSpc>
                          <a:spcPct val="100000"/>
                        </a:lnSpc>
                      </a:pPr>
                      <a:r>
                        <a:rPr sz="1300" spc="10" dirty="0">
                          <a:latin typeface="Arial"/>
                          <a:cs typeface="Arial"/>
                        </a:rPr>
                        <a:t>Opera</a:t>
                      </a:r>
                      <a:r>
                        <a:rPr sz="1300" spc="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10.6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D0D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98425">
                        <a:lnSpc>
                          <a:spcPct val="100000"/>
                        </a:lnSpc>
                      </a:pPr>
                      <a:r>
                        <a:rPr sz="1300" spc="10" dirty="0">
                          <a:latin typeface="Arial"/>
                          <a:cs typeface="Arial"/>
                        </a:rPr>
                        <a:t>No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D0D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98425">
                        <a:lnSpc>
                          <a:spcPct val="100000"/>
                        </a:lnSpc>
                      </a:pPr>
                      <a:r>
                        <a:rPr sz="1300" spc="-30" dirty="0">
                          <a:latin typeface="Arial"/>
                          <a:cs typeface="Arial"/>
                        </a:rPr>
                        <a:t>Yes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D0D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99060">
                        <a:lnSpc>
                          <a:spcPct val="100000"/>
                        </a:lnSpc>
                      </a:pPr>
                      <a:r>
                        <a:rPr sz="1300" spc="-30" dirty="0">
                          <a:latin typeface="Arial"/>
                          <a:cs typeface="Arial"/>
                        </a:rPr>
                        <a:t>Yes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D0D0"/>
                    </a:solidFill>
                  </a:tcPr>
                </a:tc>
              </a:tr>
              <a:tr h="4876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97790">
                        <a:lnSpc>
                          <a:spcPct val="100000"/>
                        </a:lnSpc>
                      </a:pPr>
                      <a:r>
                        <a:rPr sz="1300" spc="10" dirty="0">
                          <a:latin typeface="Arial"/>
                          <a:cs typeface="Arial"/>
                        </a:rPr>
                        <a:t>Apple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Safari</a:t>
                      </a:r>
                      <a:r>
                        <a:rPr sz="13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5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98425">
                        <a:lnSpc>
                          <a:spcPct val="100000"/>
                        </a:lnSpc>
                      </a:pPr>
                      <a:r>
                        <a:rPr sz="1300" spc="-30" dirty="0">
                          <a:latin typeface="Arial"/>
                          <a:cs typeface="Arial"/>
                        </a:rPr>
                        <a:t>Yes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98425">
                        <a:lnSpc>
                          <a:spcPct val="100000"/>
                        </a:lnSpc>
                      </a:pPr>
                      <a:r>
                        <a:rPr sz="1300" spc="10" dirty="0">
                          <a:latin typeface="Arial"/>
                          <a:cs typeface="Arial"/>
                        </a:rPr>
                        <a:t>No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99060">
                        <a:lnSpc>
                          <a:spcPct val="100000"/>
                        </a:lnSpc>
                      </a:pPr>
                      <a:r>
                        <a:rPr sz="1300" spc="10" dirty="0">
                          <a:latin typeface="Arial"/>
                          <a:cs typeface="Arial"/>
                        </a:rPr>
                        <a:t>No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</a:tr>
              <a:tr h="4876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97790">
                        <a:lnSpc>
                          <a:spcPct val="100000"/>
                        </a:lnSpc>
                      </a:pPr>
                      <a:r>
                        <a:rPr sz="1300" spc="10" dirty="0">
                          <a:latin typeface="Arial"/>
                          <a:cs typeface="Arial"/>
                        </a:rPr>
                        <a:t>Google Chrome</a:t>
                      </a:r>
                      <a:r>
                        <a:rPr sz="13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6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D0D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98425">
                        <a:lnSpc>
                          <a:spcPct val="100000"/>
                        </a:lnSpc>
                      </a:pPr>
                      <a:r>
                        <a:rPr sz="1300" spc="-30" dirty="0">
                          <a:latin typeface="Arial"/>
                          <a:cs typeface="Arial"/>
                        </a:rPr>
                        <a:t>Yes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D0D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98425">
                        <a:lnSpc>
                          <a:spcPct val="100000"/>
                        </a:lnSpc>
                      </a:pPr>
                      <a:r>
                        <a:rPr sz="1300" spc="-30" dirty="0">
                          <a:latin typeface="Arial"/>
                          <a:cs typeface="Arial"/>
                        </a:rPr>
                        <a:t>Yes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D0D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99060">
                        <a:lnSpc>
                          <a:spcPct val="100000"/>
                        </a:lnSpc>
                      </a:pPr>
                      <a:r>
                        <a:rPr sz="1300" spc="-30" dirty="0">
                          <a:latin typeface="Arial"/>
                          <a:cs typeface="Arial"/>
                        </a:rPr>
                        <a:t>Yes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D0D0"/>
                    </a:solidFill>
                  </a:tcPr>
                </a:tc>
              </a:tr>
              <a:tr h="4876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97790">
                        <a:lnSpc>
                          <a:spcPct val="100000"/>
                        </a:lnSpc>
                      </a:pPr>
                      <a:r>
                        <a:rPr sz="1300" spc="10" dirty="0">
                          <a:latin typeface="Arial"/>
                          <a:cs typeface="Arial"/>
                        </a:rPr>
                        <a:t>FireFox</a:t>
                      </a:r>
                      <a:r>
                        <a:rPr sz="1300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4.0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994"/>
                        </a:spcBef>
                      </a:pPr>
                      <a:r>
                        <a:rPr sz="1300" spc="10" dirty="0">
                          <a:latin typeface="Arial"/>
                          <a:cs typeface="Arial"/>
                        </a:rPr>
                        <a:t>No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12636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994"/>
                        </a:spcBef>
                      </a:pPr>
                      <a:r>
                        <a:rPr sz="1300" spc="-30" dirty="0">
                          <a:latin typeface="Arial"/>
                          <a:cs typeface="Arial"/>
                        </a:rPr>
                        <a:t>Yes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12636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marL="99060">
                        <a:lnSpc>
                          <a:spcPct val="100000"/>
                        </a:lnSpc>
                        <a:spcBef>
                          <a:spcPts val="994"/>
                        </a:spcBef>
                      </a:pPr>
                      <a:r>
                        <a:rPr sz="1300" spc="-30" dirty="0">
                          <a:latin typeface="Arial"/>
                          <a:cs typeface="Arial"/>
                        </a:rPr>
                        <a:t>Yes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12636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</a:tr>
              <a:tr h="457201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sz="1300" spc="5" dirty="0">
                          <a:latin typeface="Arial"/>
                          <a:cs typeface="Arial"/>
                        </a:rPr>
                        <a:t>Internet Explorer</a:t>
                      </a:r>
                      <a:r>
                        <a:rPr sz="13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9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127001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D0D0"/>
                    </a:solidFill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sz="1300" spc="-30" dirty="0">
                          <a:latin typeface="Arial"/>
                          <a:cs typeface="Arial"/>
                        </a:rPr>
                        <a:t>Yes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127001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D0D0"/>
                    </a:solidFill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sz="1300" spc="10" dirty="0">
                          <a:latin typeface="Arial"/>
                          <a:cs typeface="Arial"/>
                        </a:rPr>
                        <a:t>No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127001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D0D0"/>
                    </a:solidFill>
                  </a:tcPr>
                </a:tc>
                <a:tc>
                  <a:txBody>
                    <a:bodyPr/>
                    <a:lstStyle/>
                    <a:p>
                      <a:pPr marL="99060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sz="1300" spc="10" dirty="0">
                          <a:latin typeface="Arial"/>
                          <a:cs typeface="Arial"/>
                        </a:rPr>
                        <a:t>No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127001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D0D0"/>
                    </a:solidFill>
                  </a:tcPr>
                </a:tc>
              </a:tr>
            </a:tbl>
          </a:graphicData>
        </a:graphic>
      </p:graphicFrame>
      <p:sp>
        <p:nvSpPr>
          <p:cNvPr id="9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 smtClean="0"/>
              <a:t>11</a:t>
            </a:r>
            <a:r>
              <a:rPr lang="vi-VN" smtClean="0"/>
              <a:t>-</a:t>
            </a:r>
            <a:r>
              <a:rPr lang="en-US" smtClean="0"/>
              <a:t>HTML Audio và Video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219551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221" y="86869"/>
            <a:ext cx="11960353" cy="5425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58988" y="38376"/>
            <a:ext cx="7143326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spc="-5" dirty="0"/>
              <a:t>Các </a:t>
            </a:r>
            <a:r>
              <a:rPr spc="-11" dirty="0"/>
              <a:t>phần </a:t>
            </a:r>
            <a:r>
              <a:rPr spc="-5" dirty="0"/>
              <a:t>tử </a:t>
            </a:r>
            <a:r>
              <a:rPr spc="-11" dirty="0"/>
              <a:t>audio</a:t>
            </a:r>
            <a:r>
              <a:rPr spc="-60" dirty="0"/>
              <a:t> </a:t>
            </a:r>
            <a:r>
              <a:rPr spc="-11" dirty="0"/>
              <a:t>HTML5</a:t>
            </a:r>
            <a:endParaRPr dirty="0"/>
          </a:p>
        </p:txBody>
      </p:sp>
      <p:sp>
        <p:nvSpPr>
          <p:cNvPr id="9" name="object 9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8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755225" y="825754"/>
            <a:ext cx="10927928" cy="4930110"/>
          </a:xfrm>
          <a:prstGeom prst="rect">
            <a:avLst/>
          </a:prstGeom>
        </p:spPr>
        <p:txBody>
          <a:bodyPr vert="horz" wrap="square" lIns="0" tIns="18139" rIns="0" bIns="0" rtlCol="0">
            <a:spAutoFit/>
          </a:bodyPr>
          <a:lstStyle/>
          <a:p>
            <a:pPr marL="341610" indent="-326493">
              <a:spcBef>
                <a:spcPts val="144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2364" algn="l"/>
              </a:tabLst>
            </a:pPr>
            <a:r>
              <a:rPr dirty="0">
                <a:latin typeface="Calibri"/>
                <a:cs typeface="Calibri"/>
              </a:rPr>
              <a:t>Phần tử &lt;audio&gt; sẽ giúp các </a:t>
            </a:r>
            <a:r>
              <a:rPr spc="5" dirty="0">
                <a:latin typeface="Calibri"/>
                <a:cs typeface="Calibri"/>
              </a:rPr>
              <a:t>nhà </a:t>
            </a:r>
            <a:r>
              <a:rPr dirty="0">
                <a:latin typeface="Calibri"/>
                <a:cs typeface="Calibri"/>
              </a:rPr>
              <a:t>phát triển </a:t>
            </a:r>
            <a:r>
              <a:rPr spc="5" dirty="0">
                <a:latin typeface="Calibri"/>
                <a:cs typeface="Calibri"/>
              </a:rPr>
              <a:t>nhúng âm </a:t>
            </a:r>
            <a:r>
              <a:rPr dirty="0">
                <a:latin typeface="Calibri"/>
                <a:cs typeface="Calibri"/>
              </a:rPr>
              <a:t>nhạc trên trang</a:t>
            </a:r>
            <a:r>
              <a:rPr spc="-30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web.</a:t>
            </a:r>
          </a:p>
          <a:p>
            <a:pPr marL="341610" indent="-326493">
              <a:spcBef>
                <a:spcPts val="19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2364" algn="l"/>
              </a:tabLst>
            </a:pPr>
            <a:r>
              <a:rPr dirty="0">
                <a:latin typeface="Calibri"/>
                <a:cs typeface="Calibri"/>
              </a:rPr>
              <a:t>Thẻ &lt;audio&gt; </a:t>
            </a:r>
            <a:r>
              <a:rPr spc="-5" dirty="0">
                <a:latin typeface="Calibri"/>
                <a:cs typeface="Calibri"/>
              </a:rPr>
              <a:t>xác </a:t>
            </a:r>
            <a:r>
              <a:rPr spc="5" dirty="0">
                <a:latin typeface="Calibri"/>
                <a:cs typeface="Calibri"/>
              </a:rPr>
              <a:t>định </a:t>
            </a:r>
            <a:r>
              <a:rPr spc="-5" dirty="0">
                <a:latin typeface="Calibri"/>
                <a:cs typeface="Calibri"/>
              </a:rPr>
              <a:t>tập </a:t>
            </a:r>
            <a:r>
              <a:rPr dirty="0">
                <a:latin typeface="Calibri"/>
                <a:cs typeface="Calibri"/>
              </a:rPr>
              <a:t>tin </a:t>
            </a:r>
            <a:r>
              <a:rPr spc="5" dirty="0">
                <a:latin typeface="Calibri"/>
                <a:cs typeface="Calibri"/>
              </a:rPr>
              <a:t>âm thanh </a:t>
            </a:r>
            <a:r>
              <a:rPr dirty="0">
                <a:latin typeface="Calibri"/>
                <a:cs typeface="Calibri"/>
              </a:rPr>
              <a:t>được sử </a:t>
            </a:r>
            <a:r>
              <a:rPr spc="5" dirty="0">
                <a:latin typeface="Calibri"/>
                <a:cs typeface="Calibri"/>
              </a:rPr>
              <a:t>dụng </a:t>
            </a:r>
            <a:r>
              <a:rPr dirty="0">
                <a:latin typeface="Calibri"/>
                <a:cs typeface="Calibri"/>
              </a:rPr>
              <a:t>trong các </a:t>
            </a:r>
            <a:r>
              <a:rPr spc="-5" dirty="0">
                <a:latin typeface="Calibri"/>
                <a:cs typeface="Calibri"/>
              </a:rPr>
              <a:t>tài </a:t>
            </a:r>
            <a:r>
              <a:rPr dirty="0">
                <a:latin typeface="Calibri"/>
                <a:cs typeface="Calibri"/>
              </a:rPr>
              <a:t>liệu</a:t>
            </a:r>
            <a:r>
              <a:rPr spc="-25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HTML.</a:t>
            </a:r>
          </a:p>
          <a:p>
            <a:pPr marL="341610" indent="-326493">
              <a:spcBef>
                <a:spcPts val="24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2364" algn="l"/>
              </a:tabLst>
            </a:pPr>
            <a:r>
              <a:rPr dirty="0">
                <a:latin typeface="Calibri"/>
                <a:cs typeface="Calibri"/>
              </a:rPr>
              <a:t>Thuộc tính </a:t>
            </a:r>
            <a:r>
              <a:rPr spc="-5" dirty="0">
                <a:latin typeface="Calibri"/>
                <a:cs typeface="Calibri"/>
              </a:rPr>
              <a:t>src </a:t>
            </a:r>
            <a:r>
              <a:rPr dirty="0">
                <a:latin typeface="Calibri"/>
                <a:cs typeface="Calibri"/>
              </a:rPr>
              <a:t>được sử </a:t>
            </a:r>
            <a:r>
              <a:rPr spc="5" dirty="0">
                <a:latin typeface="Calibri"/>
                <a:cs typeface="Calibri"/>
              </a:rPr>
              <a:t>dụng </a:t>
            </a:r>
            <a:r>
              <a:rPr dirty="0">
                <a:latin typeface="Calibri"/>
                <a:cs typeface="Calibri"/>
              </a:rPr>
              <a:t>để liên </a:t>
            </a:r>
            <a:r>
              <a:rPr spc="-19" dirty="0">
                <a:latin typeface="Calibri"/>
                <a:cs typeface="Calibri"/>
              </a:rPr>
              <a:t>kết </a:t>
            </a:r>
            <a:r>
              <a:rPr dirty="0">
                <a:latin typeface="Calibri"/>
                <a:cs typeface="Calibri"/>
              </a:rPr>
              <a:t>các </a:t>
            </a:r>
            <a:r>
              <a:rPr spc="-5" dirty="0">
                <a:latin typeface="Calibri"/>
                <a:cs typeface="Calibri"/>
              </a:rPr>
              <a:t>tập </a:t>
            </a:r>
            <a:r>
              <a:rPr dirty="0">
                <a:latin typeface="Calibri"/>
                <a:cs typeface="Calibri"/>
              </a:rPr>
              <a:t>tin </a:t>
            </a:r>
            <a:r>
              <a:rPr spc="5" dirty="0">
                <a:latin typeface="Calibri"/>
                <a:cs typeface="Calibri"/>
              </a:rPr>
              <a:t>âm</a:t>
            </a:r>
            <a:r>
              <a:rPr spc="-19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thanh.</a:t>
            </a:r>
          </a:p>
          <a:p>
            <a:pPr marL="341610" marR="6047" indent="-326493">
              <a:lnSpc>
                <a:spcPct val="100699"/>
              </a:lnSpc>
              <a:spcBef>
                <a:spcPts val="11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2364" algn="l"/>
              </a:tabLst>
            </a:pPr>
            <a:r>
              <a:rPr spc="5" dirty="0">
                <a:latin typeface="Calibri"/>
                <a:cs typeface="Calibri"/>
              </a:rPr>
              <a:t>Mã </a:t>
            </a:r>
            <a:r>
              <a:rPr dirty="0">
                <a:latin typeface="Calibri"/>
                <a:cs typeface="Calibri"/>
              </a:rPr>
              <a:t>số câu liên quan hiển thị nhúng các </a:t>
            </a:r>
            <a:r>
              <a:rPr spc="-5" dirty="0">
                <a:latin typeface="Calibri"/>
                <a:cs typeface="Calibri"/>
              </a:rPr>
              <a:t>tập </a:t>
            </a:r>
            <a:r>
              <a:rPr dirty="0">
                <a:latin typeface="Calibri"/>
                <a:cs typeface="Calibri"/>
              </a:rPr>
              <a:t>tin âm thanh </a:t>
            </a:r>
            <a:r>
              <a:rPr spc="-5" dirty="0">
                <a:latin typeface="Calibri"/>
                <a:cs typeface="Calibri"/>
              </a:rPr>
              <a:t>trong trang </a:t>
            </a:r>
            <a:r>
              <a:rPr dirty="0">
                <a:latin typeface="Calibri"/>
                <a:cs typeface="Calibri"/>
              </a:rPr>
              <a:t>web bằng  cách sử </a:t>
            </a:r>
            <a:r>
              <a:rPr spc="5" dirty="0">
                <a:latin typeface="Calibri"/>
                <a:cs typeface="Calibri"/>
              </a:rPr>
              <a:t>dụng </a:t>
            </a:r>
            <a:r>
              <a:rPr dirty="0">
                <a:latin typeface="Calibri"/>
                <a:cs typeface="Calibri"/>
              </a:rPr>
              <a:t>thẻ</a:t>
            </a:r>
            <a:r>
              <a:rPr spc="-106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&lt;audio&gt;.</a:t>
            </a:r>
          </a:p>
          <a:p>
            <a:pPr>
              <a:spcBef>
                <a:spcPts val="24"/>
              </a:spcBef>
            </a:pPr>
            <a:endParaRPr sz="1900" dirty="0">
              <a:latin typeface="Times New Roman"/>
              <a:cs typeface="Times New Roman"/>
            </a:endParaRPr>
          </a:p>
          <a:p>
            <a:pPr marL="15114">
              <a:spcBef>
                <a:spcPts val="5"/>
              </a:spcBef>
            </a:pPr>
            <a:r>
              <a:rPr sz="1900" spc="-5" dirty="0">
                <a:latin typeface="Courier New"/>
                <a:cs typeface="Courier New"/>
              </a:rPr>
              <a:t>&lt;!doctype</a:t>
            </a:r>
            <a:r>
              <a:rPr sz="1900" dirty="0">
                <a:latin typeface="Courier New"/>
                <a:cs typeface="Courier New"/>
              </a:rPr>
              <a:t> </a:t>
            </a:r>
            <a:r>
              <a:rPr sz="1900" spc="-5" dirty="0">
                <a:latin typeface="Courier New"/>
                <a:cs typeface="Courier New"/>
              </a:rPr>
              <a:t>html&gt;</a:t>
            </a:r>
            <a:endParaRPr sz="1900" dirty="0">
              <a:latin typeface="Courier New"/>
              <a:cs typeface="Courier New"/>
            </a:endParaRPr>
          </a:p>
          <a:p>
            <a:pPr marL="15114"/>
            <a:r>
              <a:rPr sz="1900" spc="-5" dirty="0">
                <a:latin typeface="Courier New"/>
                <a:cs typeface="Courier New"/>
              </a:rPr>
              <a:t>&lt;html&gt;</a:t>
            </a:r>
            <a:endParaRPr sz="1900" dirty="0">
              <a:latin typeface="Courier New"/>
              <a:cs typeface="Courier New"/>
            </a:endParaRPr>
          </a:p>
          <a:p>
            <a:pPr marL="305332"/>
            <a:r>
              <a:rPr sz="1900" spc="-5" dirty="0">
                <a:latin typeface="Courier New"/>
                <a:cs typeface="Courier New"/>
              </a:rPr>
              <a:t>&lt;head&gt;</a:t>
            </a:r>
            <a:endParaRPr sz="1900" dirty="0">
              <a:latin typeface="Courier New"/>
              <a:cs typeface="Courier New"/>
            </a:endParaRPr>
          </a:p>
          <a:p>
            <a:pPr marL="595550"/>
            <a:r>
              <a:rPr sz="1900" spc="-5" dirty="0">
                <a:latin typeface="Courier New"/>
                <a:cs typeface="Courier New"/>
              </a:rPr>
              <a:t>&lt;title&gt;audio</a:t>
            </a:r>
            <a:r>
              <a:rPr sz="1900" dirty="0">
                <a:latin typeface="Courier New"/>
                <a:cs typeface="Courier New"/>
              </a:rPr>
              <a:t> </a:t>
            </a:r>
            <a:r>
              <a:rPr sz="1900" spc="-5" dirty="0">
                <a:latin typeface="Courier New"/>
                <a:cs typeface="Courier New"/>
              </a:rPr>
              <a:t>element&lt;/title&gt;</a:t>
            </a:r>
            <a:endParaRPr sz="1900" dirty="0">
              <a:latin typeface="Courier New"/>
              <a:cs typeface="Courier New"/>
            </a:endParaRPr>
          </a:p>
          <a:p>
            <a:pPr marL="305332"/>
            <a:r>
              <a:rPr sz="1900" spc="-5" dirty="0">
                <a:latin typeface="Courier New"/>
                <a:cs typeface="Courier New"/>
              </a:rPr>
              <a:t>&lt;/head&gt;</a:t>
            </a:r>
            <a:endParaRPr sz="1900" dirty="0">
              <a:latin typeface="Courier New"/>
              <a:cs typeface="Courier New"/>
            </a:endParaRPr>
          </a:p>
          <a:p>
            <a:pPr marL="305332"/>
            <a:r>
              <a:rPr sz="1900" spc="-5" dirty="0">
                <a:latin typeface="Courier New"/>
                <a:cs typeface="Courier New"/>
              </a:rPr>
              <a:t>&lt;body&gt;</a:t>
            </a:r>
            <a:endParaRPr sz="1900" dirty="0">
              <a:latin typeface="Courier New"/>
              <a:cs typeface="Courier New"/>
            </a:endParaRPr>
          </a:p>
          <a:p>
            <a:pPr marL="15114" marR="3769038" indent="580433"/>
            <a:r>
              <a:rPr sz="1900" spc="-5" dirty="0">
                <a:latin typeface="Courier New"/>
                <a:cs typeface="Courier New"/>
              </a:rPr>
              <a:t>&lt;audio src=”d:\sourcecodes\audio.mp3”  controls autoplay</a:t>
            </a:r>
            <a:r>
              <a:rPr sz="1900" spc="11" dirty="0">
                <a:latin typeface="Courier New"/>
                <a:cs typeface="Courier New"/>
              </a:rPr>
              <a:t> </a:t>
            </a:r>
            <a:r>
              <a:rPr sz="1900" spc="-5" dirty="0">
                <a:latin typeface="Courier New"/>
                <a:cs typeface="Courier New"/>
              </a:rPr>
              <a:t>loop&gt;</a:t>
            </a:r>
            <a:endParaRPr sz="1900" dirty="0">
              <a:latin typeface="Courier New"/>
              <a:cs typeface="Courier New"/>
            </a:endParaRPr>
          </a:p>
          <a:p>
            <a:pPr marL="15114"/>
            <a:r>
              <a:rPr sz="1900" spc="-5" dirty="0">
                <a:latin typeface="Courier New"/>
                <a:cs typeface="Courier New"/>
              </a:rPr>
              <a:t>html5 audio not</a:t>
            </a:r>
            <a:r>
              <a:rPr sz="1900" spc="19" dirty="0">
                <a:latin typeface="Courier New"/>
                <a:cs typeface="Courier New"/>
              </a:rPr>
              <a:t> </a:t>
            </a:r>
            <a:r>
              <a:rPr sz="1900" spc="-5" dirty="0">
                <a:latin typeface="Courier New"/>
                <a:cs typeface="Courier New"/>
              </a:rPr>
              <a:t>supported</a:t>
            </a:r>
            <a:endParaRPr sz="1900" dirty="0">
              <a:latin typeface="Courier New"/>
              <a:cs typeface="Courier New"/>
            </a:endParaRPr>
          </a:p>
          <a:p>
            <a:pPr marL="595550"/>
            <a:r>
              <a:rPr sz="1900" spc="-5" dirty="0">
                <a:latin typeface="Courier New"/>
                <a:cs typeface="Courier New"/>
              </a:rPr>
              <a:t>&lt;/audio&gt;</a:t>
            </a:r>
            <a:endParaRPr sz="1900" dirty="0">
              <a:latin typeface="Courier New"/>
              <a:cs typeface="Courier New"/>
            </a:endParaRPr>
          </a:p>
          <a:p>
            <a:pPr marL="305332">
              <a:spcBef>
                <a:spcPts val="5"/>
              </a:spcBef>
            </a:pPr>
            <a:r>
              <a:rPr sz="1900" spc="-5" dirty="0">
                <a:latin typeface="Courier New"/>
                <a:cs typeface="Courier New"/>
              </a:rPr>
              <a:t>&lt;/body&gt;</a:t>
            </a:r>
            <a:endParaRPr sz="1900" dirty="0">
              <a:latin typeface="Courier New"/>
              <a:cs typeface="Courier New"/>
            </a:endParaRPr>
          </a:p>
          <a:p>
            <a:pPr marL="15114">
              <a:spcBef>
                <a:spcPts val="24"/>
              </a:spcBef>
            </a:pPr>
            <a:r>
              <a:rPr sz="1900" spc="-5" dirty="0">
                <a:latin typeface="Courier New"/>
                <a:cs typeface="Courier New"/>
              </a:rPr>
              <a:t>&lt;/html&gt;</a:t>
            </a:r>
            <a:endParaRPr sz="1900" dirty="0">
              <a:latin typeface="Courier New"/>
              <a:cs typeface="Courier New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620001" y="2453639"/>
            <a:ext cx="4267201" cy="22707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06702" y="5625085"/>
            <a:ext cx="8396224" cy="61264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023042" y="5737657"/>
            <a:ext cx="8179882" cy="292261"/>
          </a:xfrm>
          <a:prstGeom prst="rect">
            <a:avLst/>
          </a:prstGeom>
        </p:spPr>
        <p:txBody>
          <a:bodyPr vert="horz" wrap="square" lIns="0" tIns="15114" rIns="0" bIns="0" rtlCol="0">
            <a:spAutoFit/>
          </a:bodyPr>
          <a:lstStyle/>
          <a:p>
            <a:pPr marL="15114">
              <a:spcBef>
                <a:spcPts val="119"/>
              </a:spcBef>
            </a:pP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Audio formats frequently used are </a:t>
            </a:r>
            <a:r>
              <a:rPr spc="-60" dirty="0">
                <a:solidFill>
                  <a:srgbClr val="FFFFFF"/>
                </a:solidFill>
                <a:latin typeface="Arial"/>
                <a:cs typeface="Arial"/>
              </a:rPr>
              <a:t>wav,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ogg, and</a:t>
            </a:r>
            <a:r>
              <a:rPr spc="20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mp3.</a:t>
            </a:r>
            <a:endParaRPr dirty="0">
              <a:latin typeface="Arial"/>
              <a:cs typeface="Arial"/>
            </a:endParaRPr>
          </a:p>
        </p:txBody>
      </p:sp>
      <p:sp>
        <p:nvSpPr>
          <p:cNvPr id="11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 smtClean="0"/>
              <a:t>11</a:t>
            </a:r>
            <a:r>
              <a:rPr lang="vi-VN" smtClean="0"/>
              <a:t>-</a:t>
            </a:r>
            <a:r>
              <a:rPr lang="en-US" smtClean="0"/>
              <a:t>HTML Audio và Video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2452543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6985524"/>
              </p:ext>
            </p:extLst>
          </p:nvPr>
        </p:nvGraphicFramePr>
        <p:xfrm>
          <a:off x="678524" y="3288058"/>
          <a:ext cx="10985317" cy="309418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72178"/>
                <a:gridCol w="8613139"/>
              </a:tblGrid>
              <a:tr h="607639">
                <a:tc>
                  <a:txBody>
                    <a:bodyPr/>
                    <a:lstStyle/>
                    <a:p>
                      <a:pPr marL="0" algn="ctr">
                        <a:lnSpc>
                          <a:spcPct val="100000"/>
                        </a:lnSpc>
                      </a:pPr>
                      <a:r>
                        <a:rPr sz="1600" b="1" spc="-5" dirty="0" err="1" smtClean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Các</a:t>
                      </a:r>
                      <a:r>
                        <a:rPr sz="1600" b="1" spc="-5" dirty="0" smtClean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thuộc</a:t>
                      </a:r>
                      <a:r>
                        <a:rPr sz="1600" b="1" spc="-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tính</a:t>
                      </a: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634" marB="0" anchor="ctr">
                    <a:solidFill>
                      <a:srgbClr val="943735"/>
                    </a:solidFill>
                  </a:tcPr>
                </a:tc>
                <a:tc>
                  <a:txBody>
                    <a:bodyPr/>
                    <a:lstStyle/>
                    <a:p>
                      <a:pPr marL="60325" algn="ctr">
                        <a:lnSpc>
                          <a:spcPct val="100000"/>
                        </a:lnSpc>
                        <a:spcBef>
                          <a:spcPts val="1525"/>
                        </a:spcBef>
                      </a:pPr>
                      <a:r>
                        <a:rPr sz="1600" b="1" spc="-10" dirty="0" err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Mô</a:t>
                      </a:r>
                      <a:r>
                        <a:rPr sz="16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b="1" spc="-10" dirty="0" err="1" smtClean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tả</a:t>
                      </a: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193674" marB="0">
                    <a:solidFill>
                      <a:srgbClr val="943735"/>
                    </a:solidFill>
                  </a:tcPr>
                </a:tc>
              </a:tr>
              <a:tr h="5426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sz="1300" spc="10" dirty="0">
                          <a:latin typeface="Arial"/>
                          <a:cs typeface="Arial"/>
                        </a:rPr>
                        <a:t>autoplay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marL="151130" marR="82550">
                        <a:lnSpc>
                          <a:spcPct val="103099"/>
                        </a:lnSpc>
                        <a:spcBef>
                          <a:spcPts val="950"/>
                        </a:spcBef>
                      </a:pPr>
                      <a:r>
                        <a:rPr sz="1300" spc="5" dirty="0">
                          <a:latin typeface="Arial"/>
                          <a:cs typeface="Arial"/>
                        </a:rPr>
                        <a:t>Thuộc tính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này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xác định có nên bắt đầu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hay không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chơi tệp </a:t>
                      </a:r>
                      <a:r>
                        <a:rPr sz="1300" spc="15" dirty="0">
                          <a:latin typeface="Arial"/>
                          <a:cs typeface="Arial"/>
                        </a:rPr>
                        <a:t>âm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thanh khi nó được  tải</a:t>
                      </a:r>
                      <a:endParaRPr sz="1300" dirty="0">
                        <a:latin typeface="Arial"/>
                        <a:cs typeface="Arial"/>
                      </a:endParaRPr>
                    </a:p>
                  </a:txBody>
                  <a:tcPr marL="0" marR="0" marT="120651" marB="0">
                    <a:solidFill>
                      <a:srgbClr val="D6E3BC"/>
                    </a:solidFill>
                  </a:tcPr>
                </a:tc>
              </a:tr>
              <a:tr h="43210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300" dirty="0">
                        <a:latin typeface="Times New Roman"/>
                        <a:cs typeface="Times New Roman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sz="1300" spc="5" dirty="0">
                          <a:latin typeface="Arial"/>
                          <a:cs typeface="Arial"/>
                        </a:rPr>
                        <a:t>autobuffer</a:t>
                      </a:r>
                      <a:endParaRPr sz="1300" dirty="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solidFill>
                      <a:srgbClr val="F1DCDB"/>
                    </a:solidFill>
                  </a:tcPr>
                </a:tc>
                <a:tc>
                  <a:txBody>
                    <a:bodyPr/>
                    <a:lstStyle/>
                    <a:p>
                      <a:pPr marL="151130">
                        <a:lnSpc>
                          <a:spcPct val="100000"/>
                        </a:lnSpc>
                        <a:spcBef>
                          <a:spcPts val="994"/>
                        </a:spcBef>
                      </a:pPr>
                      <a:r>
                        <a:rPr sz="1300" spc="10" dirty="0">
                          <a:latin typeface="Arial"/>
                          <a:cs typeface="Arial"/>
                        </a:rPr>
                        <a:t>Thuộc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tính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này tự động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tạo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bộ </a:t>
                      </a:r>
                      <a:r>
                        <a:rPr sz="1300" spc="15" dirty="0">
                          <a:latin typeface="Arial"/>
                          <a:cs typeface="Arial"/>
                        </a:rPr>
                        <a:t>đệm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khi bắt</a:t>
                      </a:r>
                      <a:r>
                        <a:rPr sz="1300" spc="-1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đầu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126364" marB="0">
                    <a:solidFill>
                      <a:srgbClr val="F1DCDB"/>
                    </a:solidFill>
                  </a:tcPr>
                </a:tc>
              </a:tr>
              <a:tr h="56713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300" spc="5" dirty="0">
                          <a:latin typeface="Arial"/>
                          <a:cs typeface="Arial"/>
                        </a:rPr>
                        <a:t>controls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marL="151130" marR="80010">
                        <a:lnSpc>
                          <a:spcPct val="103099"/>
                        </a:lnSpc>
                        <a:spcBef>
                          <a:spcPts val="950"/>
                        </a:spcBef>
                      </a:pPr>
                      <a:r>
                        <a:rPr sz="1300" spc="5" dirty="0">
                          <a:latin typeface="Arial"/>
                          <a:cs typeface="Arial"/>
                        </a:rPr>
                        <a:t>Thuộc tính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này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xác định các tính năng điều khiển </a:t>
                      </a:r>
                      <a:r>
                        <a:rPr sz="1300" spc="15" dirty="0">
                          <a:latin typeface="Arial"/>
                          <a:cs typeface="Arial"/>
                        </a:rPr>
                        <a:t>âm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thanh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sẽ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được hiển thị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hay  không chẳng hạn như resume, pause, </a:t>
                      </a:r>
                      <a:r>
                        <a:rPr sz="1300" spc="-15" dirty="0">
                          <a:latin typeface="Arial"/>
                          <a:cs typeface="Arial"/>
                        </a:rPr>
                        <a:t>play,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and volume</a:t>
                      </a:r>
                      <a:r>
                        <a:rPr sz="1300" spc="-8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buttons</a:t>
                      </a:r>
                      <a:endParaRPr sz="1300" dirty="0">
                        <a:latin typeface="Arial"/>
                        <a:cs typeface="Arial"/>
                      </a:endParaRPr>
                    </a:p>
                  </a:txBody>
                  <a:tcPr marL="0" marR="0" marT="120651" marB="0">
                    <a:solidFill>
                      <a:srgbClr val="D6E3BC"/>
                    </a:solidFill>
                  </a:tcPr>
                </a:tc>
              </a:tr>
              <a:tr h="43210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100" dirty="0">
                        <a:latin typeface="Times New Roman"/>
                        <a:cs typeface="Times New Roman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sz="1300" spc="5" dirty="0">
                          <a:latin typeface="Arial"/>
                          <a:cs typeface="Arial"/>
                        </a:rPr>
                        <a:t>loop</a:t>
                      </a:r>
                      <a:endParaRPr sz="1300" dirty="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solidFill>
                      <a:srgbClr val="F1DCDB"/>
                    </a:solidFill>
                  </a:tcPr>
                </a:tc>
                <a:tc>
                  <a:txBody>
                    <a:bodyPr/>
                    <a:lstStyle/>
                    <a:p>
                      <a:pPr marL="151130">
                        <a:lnSpc>
                          <a:spcPct val="100000"/>
                        </a:lnSpc>
                        <a:spcBef>
                          <a:spcPts val="755"/>
                        </a:spcBef>
                      </a:pPr>
                      <a:r>
                        <a:rPr sz="1300" spc="10" dirty="0">
                          <a:latin typeface="Arial"/>
                          <a:cs typeface="Arial"/>
                        </a:rPr>
                        <a:t>Thuộc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tính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này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xác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định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liệu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để phát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lại </a:t>
                      </a:r>
                      <a:r>
                        <a:rPr sz="1300" spc="15" dirty="0">
                          <a:latin typeface="Arial"/>
                          <a:cs typeface="Arial"/>
                        </a:rPr>
                        <a:t>âm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thanh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một khi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nó đã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dừng</a:t>
                      </a:r>
                      <a:r>
                        <a:rPr sz="1300" spc="-1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lại</a:t>
                      </a:r>
                      <a:endParaRPr sz="1300" dirty="0">
                        <a:latin typeface="Arial"/>
                        <a:cs typeface="Arial"/>
                      </a:endParaRPr>
                    </a:p>
                  </a:txBody>
                  <a:tcPr marL="0" marR="0" marT="95885" marB="0">
                    <a:solidFill>
                      <a:srgbClr val="F1DCDB"/>
                    </a:solidFill>
                  </a:tcPr>
                </a:tc>
              </a:tr>
              <a:tr h="512556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755"/>
                        </a:spcBef>
                      </a:pPr>
                      <a:r>
                        <a:rPr sz="1300" spc="10" dirty="0">
                          <a:latin typeface="Arial"/>
                          <a:cs typeface="Arial"/>
                        </a:rPr>
                        <a:t>preload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95885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marL="151130" marR="81280">
                        <a:lnSpc>
                          <a:spcPct val="103200"/>
                        </a:lnSpc>
                        <a:spcBef>
                          <a:spcPts val="705"/>
                        </a:spcBef>
                      </a:pPr>
                      <a:r>
                        <a:rPr sz="1300" spc="5" dirty="0">
                          <a:latin typeface="Arial"/>
                          <a:cs typeface="Arial"/>
                        </a:rPr>
                        <a:t>Thuộc tính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này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xác định </a:t>
                      </a:r>
                      <a:r>
                        <a:rPr sz="1300" spc="0" dirty="0">
                          <a:latin typeface="Arial"/>
                          <a:cs typeface="Arial"/>
                        </a:rPr>
                        <a:t>liệu </a:t>
                      </a:r>
                      <a:r>
                        <a:rPr sz="1300" spc="15" dirty="0">
                          <a:latin typeface="Arial"/>
                          <a:cs typeface="Arial"/>
                        </a:rPr>
                        <a:t>âm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thanh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đã được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nạp khi tải trang và sẵn sàng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để 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thực</a:t>
                      </a:r>
                      <a:r>
                        <a:rPr sz="13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hiện</a:t>
                      </a:r>
                      <a:endParaRPr sz="1300" dirty="0">
                        <a:latin typeface="Arial"/>
                        <a:cs typeface="Arial"/>
                      </a:endParaRPr>
                    </a:p>
                  </a:txBody>
                  <a:tcPr marL="0" marR="0" marT="89535" marB="0">
                    <a:solidFill>
                      <a:srgbClr val="D6E3BC"/>
                    </a:solidFill>
                  </a:tcPr>
                </a:tc>
              </a:tr>
            </a:tbl>
          </a:graphicData>
        </a:graphic>
      </p:graphicFrame>
      <p:sp>
        <p:nvSpPr>
          <p:cNvPr id="4" name="object 4"/>
          <p:cNvSpPr/>
          <p:nvPr/>
        </p:nvSpPr>
        <p:spPr>
          <a:xfrm>
            <a:off x="14224" y="132588"/>
            <a:ext cx="12061951" cy="5425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58988" y="15770"/>
            <a:ext cx="7875693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spc="-5" dirty="0"/>
              <a:t>Các thuộc tính của thẻ</a:t>
            </a:r>
            <a:r>
              <a:rPr spc="-49" dirty="0"/>
              <a:t> </a:t>
            </a:r>
            <a:r>
              <a:rPr spc="-11" dirty="0"/>
              <a:t>audio</a:t>
            </a:r>
            <a:endParaRPr dirty="0"/>
          </a:p>
        </p:txBody>
      </p:sp>
      <p:sp>
        <p:nvSpPr>
          <p:cNvPr id="11" name="object 11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9</a:t>
            </a:fld>
            <a:endParaRPr dirty="0"/>
          </a:p>
        </p:txBody>
      </p:sp>
      <p:sp>
        <p:nvSpPr>
          <p:cNvPr id="6" name="object 6"/>
          <p:cNvSpPr/>
          <p:nvPr/>
        </p:nvSpPr>
        <p:spPr>
          <a:xfrm>
            <a:off x="497841" y="893063"/>
            <a:ext cx="11346689" cy="5699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01903" y="1356361"/>
            <a:ext cx="11342623" cy="78790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97841" y="2020825"/>
            <a:ext cx="11346689" cy="58064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714589" y="990601"/>
            <a:ext cx="11129938" cy="2236642"/>
          </a:xfrm>
          <a:prstGeom prst="rect">
            <a:avLst/>
          </a:prstGeom>
        </p:spPr>
        <p:txBody>
          <a:bodyPr vert="horz" wrap="square" lIns="0" tIns="15114" rIns="0" bIns="0" rtlCol="0">
            <a:spAutoFit/>
          </a:bodyPr>
          <a:lstStyle/>
          <a:p>
            <a:pPr marL="15114">
              <a:spcBef>
                <a:spcPts val="119"/>
              </a:spcBef>
            </a:pP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Thuộc tính cung cấp thông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tin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bổ sung cho trình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duyệt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về các từ</a:t>
            </a:r>
            <a:r>
              <a:rPr spc="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khóa.</a:t>
            </a:r>
            <a:endParaRPr dirty="0">
              <a:latin typeface="Arial"/>
              <a:cs typeface="Arial"/>
            </a:endParaRPr>
          </a:p>
          <a:p>
            <a:pPr marL="18893" marR="6047">
              <a:lnSpc>
                <a:spcPts val="2225"/>
              </a:lnSpc>
              <a:spcBef>
                <a:spcPts val="1945"/>
              </a:spcBef>
            </a:pP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HTML5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có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một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số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thuộc tính để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kiểm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soát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các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giao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diện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của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chức năng khác 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nhau.</a:t>
            </a:r>
            <a:endParaRPr dirty="0">
              <a:latin typeface="Arial"/>
              <a:cs typeface="Arial"/>
            </a:endParaRPr>
          </a:p>
          <a:p>
            <a:pPr marL="15871">
              <a:spcBef>
                <a:spcPts val="1701"/>
              </a:spcBef>
            </a:pP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HTML5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có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các thuộc tính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sau cho các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phần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tử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&lt;audio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&gt;.</a:t>
            </a:r>
            <a:endParaRPr lang="vi-VN" spc="-11" dirty="0">
              <a:solidFill>
                <a:srgbClr val="FFFFFF"/>
              </a:solidFill>
              <a:latin typeface="Arial"/>
              <a:cs typeface="Arial"/>
            </a:endParaRPr>
          </a:p>
          <a:p>
            <a:pPr marL="15871">
              <a:spcBef>
                <a:spcPts val="1701"/>
              </a:spcBef>
            </a:pPr>
            <a:endParaRPr dirty="0">
              <a:latin typeface="Arial"/>
              <a:cs typeface="Arial"/>
            </a:endParaRPr>
          </a:p>
          <a:p>
            <a:pPr marL="377886" indent="-326493">
              <a:spcBef>
                <a:spcPts val="1118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78643" algn="l"/>
              </a:tabLst>
            </a:pPr>
            <a:r>
              <a:rPr spc="5" dirty="0">
                <a:latin typeface="Calibri"/>
                <a:cs typeface="Calibri"/>
              </a:rPr>
              <a:t>Bảng </a:t>
            </a:r>
            <a:r>
              <a:rPr dirty="0">
                <a:latin typeface="Calibri"/>
                <a:cs typeface="Calibri"/>
              </a:rPr>
              <a:t>dưới </a:t>
            </a:r>
            <a:r>
              <a:rPr spc="-5" dirty="0">
                <a:latin typeface="Calibri"/>
                <a:cs typeface="Calibri"/>
              </a:rPr>
              <a:t>đây </a:t>
            </a:r>
            <a:r>
              <a:rPr dirty="0">
                <a:latin typeface="Calibri"/>
                <a:cs typeface="Calibri"/>
              </a:rPr>
              <a:t>liệt </a:t>
            </a:r>
            <a:r>
              <a:rPr spc="-24" dirty="0">
                <a:latin typeface="Calibri"/>
                <a:cs typeface="Calibri"/>
              </a:rPr>
              <a:t>kê </a:t>
            </a:r>
            <a:r>
              <a:rPr spc="5" dirty="0">
                <a:latin typeface="Calibri"/>
                <a:cs typeface="Calibri"/>
              </a:rPr>
              <a:t>một </a:t>
            </a:r>
            <a:r>
              <a:rPr dirty="0">
                <a:latin typeface="Calibri"/>
                <a:cs typeface="Calibri"/>
              </a:rPr>
              <a:t>số các </a:t>
            </a:r>
            <a:r>
              <a:rPr spc="5" dirty="0">
                <a:latin typeface="Calibri"/>
                <a:cs typeface="Calibri"/>
              </a:rPr>
              <a:t>thuộc </a:t>
            </a:r>
            <a:r>
              <a:rPr dirty="0">
                <a:latin typeface="Calibri"/>
                <a:cs typeface="Calibri"/>
              </a:rPr>
              <a:t>tính thẻ</a:t>
            </a:r>
            <a:r>
              <a:rPr spc="-174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&lt;audio&gt;.</a:t>
            </a:r>
          </a:p>
        </p:txBody>
      </p:sp>
      <p:sp>
        <p:nvSpPr>
          <p:cNvPr id="12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 smtClean="0"/>
              <a:t>11</a:t>
            </a:r>
            <a:r>
              <a:rPr lang="vi-VN" smtClean="0"/>
              <a:t>-</a:t>
            </a:r>
            <a:r>
              <a:rPr lang="en-US" smtClean="0"/>
              <a:t>HTML Audio và Video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2241563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7062</TotalTime>
  <Words>2966</Words>
  <Application>Microsoft Office PowerPoint</Application>
  <PresentationFormat>Custom</PresentationFormat>
  <Paragraphs>432</Paragraphs>
  <Slides>25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25</vt:i4>
      </vt:variant>
    </vt:vector>
  </HeadingPairs>
  <TitlesOfParts>
    <vt:vector size="27" baseType="lpstr">
      <vt:lpstr>Office Theme</vt:lpstr>
      <vt:lpstr>1_Office Theme</vt:lpstr>
      <vt:lpstr>Bài 11 HTML AUDIO VÀ VIDEO </vt:lpstr>
      <vt:lpstr>Mục tiêu</vt:lpstr>
      <vt:lpstr>Giới thiệu</vt:lpstr>
      <vt:lpstr>Đa phương tiện trong HTML5</vt:lpstr>
      <vt:lpstr>Các kiểu audio và video được hỗ trợ</vt:lpstr>
      <vt:lpstr>Các định dạng audio</vt:lpstr>
      <vt:lpstr>Các định dạng video</vt:lpstr>
      <vt:lpstr>Các phần tử audio HTML5</vt:lpstr>
      <vt:lpstr>Các thuộc tính của thẻ audio</vt:lpstr>
      <vt:lpstr>Tạo tệp tin audio</vt:lpstr>
      <vt:lpstr>Phần tử video trong HTML5</vt:lpstr>
      <vt:lpstr>Các thuộc tính của thẻ video</vt:lpstr>
      <vt:lpstr>Chuẩn bị tải video</vt:lpstr>
      <vt:lpstr>Ví dụ</vt:lpstr>
      <vt:lpstr>Thiết lập kích thước video</vt:lpstr>
      <vt:lpstr>Chuyển đổi các tệp video</vt:lpstr>
      <vt:lpstr>Khả năng truy cập các phần tử audio và video 1-2</vt:lpstr>
      <vt:lpstr>Khả năng truy cập các phần tử audio và video 2-2</vt:lpstr>
      <vt:lpstr>Theo dõi phần tử 1-3</vt:lpstr>
      <vt:lpstr>Theo dõi phần tử 2-3</vt:lpstr>
      <vt:lpstr>Theo dõi phần tử 3-3</vt:lpstr>
      <vt:lpstr>Khả năng truy cập các phần tử audio và video</vt:lpstr>
      <vt:lpstr>Tổng kết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Huy Dang</dc:creator>
  <cp:lastModifiedBy>Nguyen </cp:lastModifiedBy>
  <cp:revision>2291</cp:revision>
  <dcterms:created xsi:type="dcterms:W3CDTF">2018-01-11T08:27:42Z</dcterms:created>
  <dcterms:modified xsi:type="dcterms:W3CDTF">2020-03-13T09:07:22Z</dcterms:modified>
</cp:coreProperties>
</file>